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83" r:id="rId5"/>
    <p:sldId id="299" r:id="rId6"/>
    <p:sldId id="308" r:id="rId7"/>
    <p:sldId id="306" r:id="rId8"/>
    <p:sldId id="312" r:id="rId9"/>
    <p:sldId id="315" r:id="rId10"/>
    <p:sldId id="322" r:id="rId11"/>
    <p:sldId id="328" r:id="rId12"/>
    <p:sldId id="324" r:id="rId13"/>
    <p:sldId id="325" r:id="rId14"/>
    <p:sldId id="263" r:id="rId15"/>
    <p:sldId id="317" r:id="rId16"/>
    <p:sldId id="326" r:id="rId17"/>
    <p:sldId id="327" r:id="rId18"/>
    <p:sldId id="319" r:id="rId19"/>
    <p:sldId id="320" r:id="rId20"/>
    <p:sldId id="28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59" autoAdjust="0"/>
  </p:normalViewPr>
  <p:slideViewPr>
    <p:cSldViewPr>
      <p:cViewPr>
        <p:scale>
          <a:sx n="107" d="100"/>
          <a:sy n="107" d="100"/>
        </p:scale>
        <p:origin x="-672" y="150"/>
      </p:cViewPr>
      <p:guideLst>
        <p:guide orient="horz" pos="2160"/>
        <p:guide pos="2880"/>
      </p:guideLst>
    </p:cSldViewPr>
  </p:slideViewPr>
  <p:outlineViewPr>
    <p:cViewPr>
      <p:scale>
        <a:sx n="33" d="100"/>
        <a:sy n="33" d="100"/>
      </p:scale>
      <p:origin x="3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0A878C7F-B3C4-4E2B-8EFB-1C0A14249457}" type="datetimeFigureOut">
              <a:rPr lang="en-US" smtClean="0"/>
              <a:t>11/2/2015</a:t>
            </a:fld>
            <a:endParaRPr lang="en-US"/>
          </a:p>
        </p:txBody>
      </p:sp>
      <p:sp>
        <p:nvSpPr>
          <p:cNvPr id="23" name="Slide Number Placeholder 22"/>
          <p:cNvSpPr>
            <a:spLocks noGrp="1"/>
          </p:cNvSpPr>
          <p:nvPr>
            <p:ph type="sldNum" sz="quarter" idx="11"/>
          </p:nvPr>
        </p:nvSpPr>
        <p:spPr/>
        <p:txBody>
          <a:bodyPr/>
          <a:lstStyle/>
          <a:p>
            <a:fld id="{2FE018F7-2657-4E64-B499-6012CD3EA908}"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78C7F-B3C4-4E2B-8EFB-1C0A14249457}"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018F7-2657-4E64-B499-6012CD3EA90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78C7F-B3C4-4E2B-8EFB-1C0A14249457}"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018F7-2657-4E64-B499-6012CD3EA90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0A878C7F-B3C4-4E2B-8EFB-1C0A14249457}" type="datetimeFigureOut">
              <a:rPr lang="en-US" smtClean="0"/>
              <a:t>11/2/2015</a:t>
            </a:fld>
            <a:endParaRPr lang="en-US"/>
          </a:p>
        </p:txBody>
      </p:sp>
      <p:sp>
        <p:nvSpPr>
          <p:cNvPr id="19" name="Slide Number Placeholder 18"/>
          <p:cNvSpPr>
            <a:spLocks noGrp="1"/>
          </p:cNvSpPr>
          <p:nvPr>
            <p:ph type="sldNum" sz="quarter" idx="15"/>
          </p:nvPr>
        </p:nvSpPr>
        <p:spPr/>
        <p:txBody>
          <a:bodyPr/>
          <a:lstStyle/>
          <a:p>
            <a:fld id="{2FE018F7-2657-4E64-B499-6012CD3EA908}"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0A878C7F-B3C4-4E2B-8EFB-1C0A14249457}" type="datetimeFigureOut">
              <a:rPr lang="en-US" smtClean="0"/>
              <a:t>11/2/2015</a:t>
            </a:fld>
            <a:endParaRPr lang="en-US"/>
          </a:p>
        </p:txBody>
      </p:sp>
      <p:sp>
        <p:nvSpPr>
          <p:cNvPr id="20" name="Slide Number Placeholder 19"/>
          <p:cNvSpPr>
            <a:spLocks noGrp="1"/>
          </p:cNvSpPr>
          <p:nvPr>
            <p:ph type="sldNum" sz="quarter" idx="11"/>
          </p:nvPr>
        </p:nvSpPr>
        <p:spPr/>
        <p:txBody>
          <a:bodyPr/>
          <a:lstStyle/>
          <a:p>
            <a:fld id="{2FE018F7-2657-4E64-B499-6012CD3EA908}"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0A878C7F-B3C4-4E2B-8EFB-1C0A14249457}" type="datetimeFigureOut">
              <a:rPr lang="en-US" smtClean="0"/>
              <a:t>11/2/2015</a:t>
            </a:fld>
            <a:endParaRPr lang="en-US"/>
          </a:p>
        </p:txBody>
      </p:sp>
      <p:sp>
        <p:nvSpPr>
          <p:cNvPr id="25" name="Slide Number Placeholder 24"/>
          <p:cNvSpPr>
            <a:spLocks noGrp="1"/>
          </p:cNvSpPr>
          <p:nvPr>
            <p:ph type="sldNum" sz="quarter" idx="16"/>
          </p:nvPr>
        </p:nvSpPr>
        <p:spPr/>
        <p:txBody>
          <a:bodyPr/>
          <a:lstStyle/>
          <a:p>
            <a:fld id="{2FE018F7-2657-4E64-B499-6012CD3EA908}"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0A878C7F-B3C4-4E2B-8EFB-1C0A14249457}" type="datetimeFigureOut">
              <a:rPr lang="en-US" smtClean="0"/>
              <a:t>11/2/2015</a:t>
            </a:fld>
            <a:endParaRPr lang="en-US"/>
          </a:p>
        </p:txBody>
      </p:sp>
      <p:sp>
        <p:nvSpPr>
          <p:cNvPr id="24" name="Slide Number Placeholder 23"/>
          <p:cNvSpPr>
            <a:spLocks noGrp="1"/>
          </p:cNvSpPr>
          <p:nvPr>
            <p:ph type="sldNum" sz="quarter" idx="17"/>
          </p:nvPr>
        </p:nvSpPr>
        <p:spPr/>
        <p:txBody>
          <a:bodyPr/>
          <a:lstStyle/>
          <a:p>
            <a:fld id="{2FE018F7-2657-4E64-B499-6012CD3EA908}"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0A878C7F-B3C4-4E2B-8EFB-1C0A14249457}" type="datetimeFigureOut">
              <a:rPr lang="en-US" smtClean="0"/>
              <a:t>11/2/2015</a:t>
            </a:fld>
            <a:endParaRPr lang="en-US"/>
          </a:p>
        </p:txBody>
      </p:sp>
      <p:sp>
        <p:nvSpPr>
          <p:cNvPr id="14" name="Slide Number Placeholder 13"/>
          <p:cNvSpPr>
            <a:spLocks noGrp="1"/>
          </p:cNvSpPr>
          <p:nvPr>
            <p:ph type="sldNum" sz="quarter" idx="11"/>
          </p:nvPr>
        </p:nvSpPr>
        <p:spPr/>
        <p:txBody>
          <a:bodyPr/>
          <a:lstStyle/>
          <a:p>
            <a:fld id="{2FE018F7-2657-4E64-B499-6012CD3EA908}"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A878C7F-B3C4-4E2B-8EFB-1C0A14249457}" type="datetimeFigureOut">
              <a:rPr lang="en-US" smtClean="0"/>
              <a:t>11/2/2015</a:t>
            </a:fld>
            <a:endParaRPr lang="en-US"/>
          </a:p>
        </p:txBody>
      </p:sp>
      <p:sp>
        <p:nvSpPr>
          <p:cNvPr id="12" name="Slide Number Placeholder 11"/>
          <p:cNvSpPr>
            <a:spLocks noGrp="1"/>
          </p:cNvSpPr>
          <p:nvPr>
            <p:ph type="sldNum" sz="quarter" idx="11"/>
          </p:nvPr>
        </p:nvSpPr>
        <p:spPr/>
        <p:txBody>
          <a:bodyPr/>
          <a:lstStyle/>
          <a:p>
            <a:fld id="{2FE018F7-2657-4E64-B499-6012CD3EA908}"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0A878C7F-B3C4-4E2B-8EFB-1C0A14249457}" type="datetimeFigureOut">
              <a:rPr lang="en-US" smtClean="0"/>
              <a:t>11/2/2015</a:t>
            </a:fld>
            <a:endParaRPr lang="en-US"/>
          </a:p>
        </p:txBody>
      </p:sp>
      <p:sp>
        <p:nvSpPr>
          <p:cNvPr id="18" name="Slide Number Placeholder 17"/>
          <p:cNvSpPr>
            <a:spLocks noGrp="1"/>
          </p:cNvSpPr>
          <p:nvPr>
            <p:ph type="sldNum" sz="quarter" idx="16"/>
          </p:nvPr>
        </p:nvSpPr>
        <p:spPr/>
        <p:txBody>
          <a:bodyPr/>
          <a:lstStyle/>
          <a:p>
            <a:fld id="{2FE018F7-2657-4E64-B499-6012CD3EA908}"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0A878C7F-B3C4-4E2B-8EFB-1C0A14249457}" type="datetimeFigureOut">
              <a:rPr lang="en-US" smtClean="0"/>
              <a:t>11/2/2015</a:t>
            </a:fld>
            <a:endParaRPr lang="en-US"/>
          </a:p>
        </p:txBody>
      </p:sp>
      <p:sp>
        <p:nvSpPr>
          <p:cNvPr id="20" name="Slide Number Placeholder 19"/>
          <p:cNvSpPr>
            <a:spLocks noGrp="1"/>
          </p:cNvSpPr>
          <p:nvPr>
            <p:ph type="sldNum" sz="quarter" idx="15"/>
          </p:nvPr>
        </p:nvSpPr>
        <p:spPr/>
        <p:txBody>
          <a:bodyPr/>
          <a:lstStyle/>
          <a:p>
            <a:fld id="{2FE018F7-2657-4E64-B499-6012CD3EA908}"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0A878C7F-B3C4-4E2B-8EFB-1C0A14249457}" type="datetimeFigureOut">
              <a:rPr lang="en-US" smtClean="0"/>
              <a:t>11/2/2015</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2FE018F7-2657-4E64-B499-6012CD3EA9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2426" y="3429000"/>
            <a:ext cx="6657974" cy="685800"/>
          </a:xfrm>
        </p:spPr>
        <p:txBody>
          <a:bodyPr>
            <a:normAutofit/>
          </a:bodyPr>
          <a:lstStyle/>
          <a:p>
            <a:pPr>
              <a:spcBef>
                <a:spcPts val="0"/>
              </a:spcBef>
            </a:pPr>
            <a:r>
              <a:rPr lang="en-US" dirty="0" smtClean="0">
                <a:latin typeface="Times New Roman" pitchFamily="18" charset="0"/>
                <a:cs typeface="Times New Roman" pitchFamily="18" charset="0"/>
              </a:rPr>
              <a:t>Panel Discussion, Cases &amp; Selected Topics</a:t>
            </a:r>
            <a:endParaRPr lang="en-US" dirty="0">
              <a:latin typeface="Times New Roman" pitchFamily="18" charset="0"/>
              <a:cs typeface="Times New Roman" pitchFamily="18" charset="0"/>
            </a:endParaRPr>
          </a:p>
        </p:txBody>
      </p:sp>
      <p:sp>
        <p:nvSpPr>
          <p:cNvPr id="4" name="Title 3"/>
          <p:cNvSpPr>
            <a:spLocks noGrp="1"/>
          </p:cNvSpPr>
          <p:nvPr>
            <p:ph type="title"/>
          </p:nvPr>
        </p:nvSpPr>
        <p:spPr/>
        <p:txBody>
          <a:bodyPr>
            <a:normAutofit fontScale="90000"/>
          </a:bodyPr>
          <a:lstStyle/>
          <a:p>
            <a:r>
              <a:rPr lang="en-US" cap="small" dirty="0" smtClean="0">
                <a:ln>
                  <a:solidFill>
                    <a:sysClr val="windowText" lastClr="000000"/>
                  </a:solidFill>
                </a:ln>
                <a:solidFill>
                  <a:schemeClr val="tx1">
                    <a:lumMod val="95000"/>
                  </a:schemeClr>
                </a:solidFill>
                <a:effectLst>
                  <a:reflection blurRad="6350" stA="60000" endA="900" endPos="58000" dir="5400000" sy="-100000" algn="bl" rotWithShape="0"/>
                </a:effectLst>
                <a:latin typeface="Times New Roman" pitchFamily="18" charset="0"/>
                <a:cs typeface="Times New Roman" pitchFamily="18" charset="0"/>
              </a:rPr>
              <a:t>Defending The Insurance Company’s Deposition</a:t>
            </a:r>
            <a:endParaRPr lang="en-US" cap="small" dirty="0">
              <a:ln>
                <a:solidFill>
                  <a:sysClr val="windowText" lastClr="000000"/>
                </a:solidFill>
              </a:ln>
              <a:solidFill>
                <a:schemeClr val="tx1">
                  <a:lumMod val="95000"/>
                </a:schemeClr>
              </a:solidFill>
              <a:effectLst>
                <a:reflection blurRad="6350" stA="60000" endA="900" endPos="58000" dir="5400000" sy="-100000" algn="bl" rotWithShape="0"/>
              </a:effectLst>
              <a:latin typeface="Times New Roman" pitchFamily="18" charset="0"/>
              <a:cs typeface="Times New Roman" pitchFamily="18" charset="0"/>
            </a:endParaRPr>
          </a:p>
        </p:txBody>
      </p:sp>
      <p:sp>
        <p:nvSpPr>
          <p:cNvPr id="7" name="TextBox 6"/>
          <p:cNvSpPr txBox="1"/>
          <p:nvPr/>
        </p:nvSpPr>
        <p:spPr>
          <a:xfrm>
            <a:off x="4038600" y="4953000"/>
            <a:ext cx="5029200" cy="461665"/>
          </a:xfrm>
          <a:prstGeom prst="rect">
            <a:avLst/>
          </a:prstGeom>
          <a:noFill/>
        </p:spPr>
        <p:txBody>
          <a:bodyPr wrap="square" rtlCol="0">
            <a:spAutoFit/>
          </a:bodyPr>
          <a:lstStyle/>
          <a:p>
            <a:pPr algn="just"/>
            <a:r>
              <a:rPr lang="en-US" sz="2400" b="1" dirty="0" smtClean="0">
                <a:solidFill>
                  <a:schemeClr val="bg1"/>
                </a:solidFill>
                <a:latin typeface="GoudyHandtooled BT" pitchFamily="82" charset="0"/>
              </a:rPr>
              <a:t>2015 Primerus Defense Institute </a:t>
            </a:r>
          </a:p>
        </p:txBody>
      </p:sp>
    </p:spTree>
    <p:extLst>
      <p:ext uri="{BB962C8B-B14F-4D97-AF65-F5344CB8AC3E}">
        <p14:creationId xmlns:p14="http://schemas.microsoft.com/office/powerpoint/2010/main" val="647202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 Pre-Depo Issues</a:t>
            </a:r>
          </a:p>
        </p:txBody>
      </p:sp>
      <p:sp>
        <p:nvSpPr>
          <p:cNvPr id="4" name="Content Placeholder 3"/>
          <p:cNvSpPr>
            <a:spLocks noGrp="1"/>
          </p:cNvSpPr>
          <p:nvPr>
            <p:ph idx="4294967295"/>
          </p:nvPr>
        </p:nvSpPr>
        <p:spPr>
          <a:xfrm>
            <a:off x="304800" y="1600200"/>
            <a:ext cx="8686800" cy="3962400"/>
          </a:xfrm>
          <a:prstGeom prst="rect">
            <a:avLst/>
          </a:prstGeom>
        </p:spPr>
        <p:txBody>
          <a:bodyPr>
            <a:normAutofit/>
          </a:bodyPr>
          <a:lstStyle/>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r>
              <a:rPr lang="en-US" sz="2800" i="1" dirty="0" smtClean="0">
                <a:latin typeface="Times New Roman" panose="02020603050405020304" pitchFamily="18" charset="0"/>
                <a:cs typeface="Times New Roman" panose="02020603050405020304" pitchFamily="18" charset="0"/>
              </a:rPr>
              <a:t>Black Horse v. Dow Chem., 228 F.3d 275 (3</a:t>
            </a:r>
            <a:r>
              <a:rPr lang="en-US" sz="2800" i="1" baseline="30000" dirty="0" smtClean="0">
                <a:latin typeface="Times New Roman" panose="02020603050405020304" pitchFamily="18" charset="0"/>
                <a:cs typeface="Times New Roman" panose="02020603050405020304" pitchFamily="18" charset="0"/>
              </a:rPr>
              <a:t>rd</a:t>
            </a:r>
            <a:r>
              <a:rPr lang="en-US" sz="2800" i="1" dirty="0" smtClean="0">
                <a:latin typeface="Times New Roman" panose="02020603050405020304" pitchFamily="18" charset="0"/>
                <a:cs typeface="Times New Roman" panose="02020603050405020304" pitchFamily="18" charset="0"/>
              </a:rPr>
              <a:t> Cir. 2000)</a:t>
            </a:r>
          </a:p>
          <a:p>
            <a:pPr>
              <a:spcBef>
                <a:spcPts val="0"/>
              </a:spcBef>
            </a:pPr>
            <a:endParaRPr lang="en-US" dirty="0">
              <a:latin typeface="Times New Roman" panose="02020603050405020304" pitchFamily="18" charset="0"/>
              <a:cs typeface="Times New Roman" panose="02020603050405020304" pitchFamily="18" charset="0"/>
            </a:endParaRPr>
          </a:p>
          <a:p>
            <a:pPr marL="342900" indent="-342900">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deponent] was not completely prepared on any occasion for which he sat for a deposition….”</a:t>
            </a:r>
          </a:p>
          <a:p>
            <a:pPr marL="342900" indent="-342900">
              <a:spcBef>
                <a:spcPts val="0"/>
              </a:spcBef>
              <a:buClr>
                <a:schemeClr val="tx1"/>
              </a:buCl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“[W]hen a witness is designated by a corporate party to speak on its behalf … ‘producing an unprepared witness is tantamount to a failure to appear’ that is </a:t>
            </a:r>
            <a:r>
              <a:rPr lang="en-US" sz="2400" dirty="0" err="1" smtClean="0">
                <a:latin typeface="Times New Roman" panose="02020603050405020304" pitchFamily="18" charset="0"/>
                <a:cs typeface="Times New Roman" panose="02020603050405020304" pitchFamily="18" charset="0"/>
              </a:rPr>
              <a:t>sanctionable</a:t>
            </a:r>
            <a:r>
              <a:rPr lang="en-US" sz="2400" dirty="0" smtClean="0">
                <a:latin typeface="Times New Roman" panose="02020603050405020304" pitchFamily="18" charset="0"/>
                <a:cs typeface="Times New Roman" panose="02020603050405020304" pitchFamily="18" charset="0"/>
              </a:rPr>
              <a:t>….”</a:t>
            </a:r>
          </a:p>
          <a:p>
            <a:pPr marL="342900" indent="-342900">
              <a:spcBef>
                <a:spcPts val="0"/>
              </a:spcBef>
              <a:buClr>
                <a:schemeClr val="tx1"/>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3771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 Pre-Depo Issues</a:t>
            </a:r>
          </a:p>
        </p:txBody>
      </p:sp>
      <p:sp>
        <p:nvSpPr>
          <p:cNvPr id="4" name="Content Placeholder 3"/>
          <p:cNvSpPr>
            <a:spLocks noGrp="1"/>
          </p:cNvSpPr>
          <p:nvPr>
            <p:ph idx="4294967295"/>
          </p:nvPr>
        </p:nvSpPr>
        <p:spPr>
          <a:xfrm>
            <a:off x="304800" y="1600200"/>
            <a:ext cx="8686800" cy="3962400"/>
          </a:xfrm>
          <a:prstGeom prst="rect">
            <a:avLst/>
          </a:prstGeom>
        </p:spPr>
        <p:txBody>
          <a:bodyPr>
            <a:normAutofit lnSpcReduction="10000"/>
          </a:bodyPr>
          <a:lstStyle/>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r>
              <a:rPr lang="en-US" sz="2800" i="1" dirty="0" smtClean="0">
                <a:latin typeface="Times New Roman" panose="02020603050405020304" pitchFamily="18" charset="0"/>
                <a:cs typeface="Times New Roman" panose="02020603050405020304" pitchFamily="18" charset="0"/>
              </a:rPr>
              <a:t>Restatement (Third) of the Law Governing Lawyers;</a:t>
            </a:r>
          </a:p>
          <a:p>
            <a:pPr>
              <a:spcBef>
                <a:spcPts val="0"/>
              </a:spcBef>
            </a:pPr>
            <a:r>
              <a:rPr lang="en-US" sz="2800" i="1" dirty="0" smtClean="0">
                <a:latin typeface="Times New Roman" panose="02020603050405020304" pitchFamily="18" charset="0"/>
                <a:cs typeface="Times New Roman" panose="02020603050405020304" pitchFamily="18" charset="0"/>
              </a:rPr>
              <a:t>§80, Comment (d)</a:t>
            </a:r>
          </a:p>
          <a:p>
            <a:pPr>
              <a:spcBef>
                <a:spcPts val="0"/>
              </a:spcBef>
            </a:pPr>
            <a:endParaRPr lang="en-US"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“…When the witness used the communication to prepare, waiver depends on a determination by the tribunal of whether the witness can recall and testify independent of the communication.  Mere review of a privileged communication by a prospective witness does not constitute waiver.  The exception should be applied with caution to avoid interfering with legitimate efforts to prepare witnesses for testimony.”</a:t>
            </a:r>
          </a:p>
          <a:p>
            <a:pPr marL="342900" indent="-342900">
              <a:spcBef>
                <a:spcPts val="0"/>
              </a:spcBef>
              <a:buClr>
                <a:schemeClr val="tx1"/>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28152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 Pre-Depo Issues</a:t>
            </a:r>
          </a:p>
        </p:txBody>
      </p:sp>
      <p:sp>
        <p:nvSpPr>
          <p:cNvPr id="4" name="Content Placeholder 3"/>
          <p:cNvSpPr>
            <a:spLocks noGrp="1"/>
          </p:cNvSpPr>
          <p:nvPr>
            <p:ph idx="4294967295"/>
          </p:nvPr>
        </p:nvSpPr>
        <p:spPr>
          <a:xfrm>
            <a:off x="594360" y="1600200"/>
            <a:ext cx="7955280" cy="3962400"/>
          </a:xfrm>
          <a:prstGeom prst="rect">
            <a:avLst/>
          </a:prstGeom>
        </p:spPr>
        <p:txBody>
          <a:bodyPr>
            <a:normAutofit lnSpcReduction="10000"/>
          </a:bodyPr>
          <a:lstStyle/>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r>
              <a:rPr lang="en-US" sz="2800" i="1" dirty="0" err="1">
                <a:latin typeface="Times New Roman" panose="02020603050405020304" pitchFamily="18" charset="0"/>
                <a:cs typeface="Times New Roman" panose="02020603050405020304" pitchFamily="18" charset="0"/>
              </a:rPr>
              <a:t>Laxalt</a:t>
            </a:r>
            <a:r>
              <a:rPr lang="en-US" sz="2800" i="1" dirty="0">
                <a:latin typeface="Times New Roman" panose="02020603050405020304" pitchFamily="18" charset="0"/>
                <a:cs typeface="Times New Roman" panose="02020603050405020304" pitchFamily="18" charset="0"/>
              </a:rPr>
              <a:t> v. McClatchy, 116 F.R.D. 438 (Nevada - 1987)</a:t>
            </a:r>
          </a:p>
          <a:p>
            <a:pPr>
              <a:spcBef>
                <a:spcPts val="0"/>
              </a:spcBef>
            </a:pPr>
            <a:endParaRPr lang="en-US" sz="2400"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“Certainly the deponent is not entitled to refuse to refresh her recollection simply because the documents which she would use are privileged</a:t>
            </a:r>
            <a:r>
              <a:rPr lang="en-US" sz="2400" dirty="0" smtClean="0">
                <a:latin typeface="Times New Roman" panose="02020603050405020304" pitchFamily="18" charset="0"/>
                <a:cs typeface="Times New Roman" panose="02020603050405020304" pitchFamily="18" charset="0"/>
              </a:rPr>
              <a:t>….” </a:t>
            </a:r>
          </a:p>
          <a:p>
            <a:pPr algn="just">
              <a:spcBef>
                <a:spcPts val="0"/>
              </a:spcBef>
              <a:buClr>
                <a:schemeClr val="tx1"/>
              </a:buClr>
            </a:pPr>
            <a:endParaRPr lang="en-US" sz="2400" dirty="0" smtClean="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“Various </a:t>
            </a:r>
            <a:r>
              <a:rPr lang="en-US" sz="2400" dirty="0">
                <a:latin typeface="Times New Roman" panose="02020603050405020304" pitchFamily="18" charset="0"/>
                <a:cs typeface="Times New Roman" panose="02020603050405020304" pitchFamily="18" charset="0"/>
              </a:rPr>
              <a:t>cases have held that even privileged documents become subject to discovery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when they are used to refresh recollection.”</a:t>
            </a:r>
          </a:p>
          <a:p>
            <a:pPr>
              <a:spcBef>
                <a:spcPts val="0"/>
              </a:spcBef>
              <a:buClr>
                <a:schemeClr val="tx1"/>
              </a:buClr>
            </a:pPr>
            <a:endParaRPr lang="en-US" sz="2000" dirty="0" smtClean="0">
              <a:latin typeface="Times New Roman" panose="02020603050405020304" pitchFamily="18" charset="0"/>
              <a:cs typeface="Times New Roman" panose="02020603050405020304" pitchFamily="18" charset="0"/>
            </a:endParaRPr>
          </a:p>
          <a:p>
            <a:pPr marL="342900" indent="-342900">
              <a:spcBef>
                <a:spcPts val="0"/>
              </a:spcBef>
              <a:buClr>
                <a:schemeClr val="tx1"/>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230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 Pre-Depo Issues</a:t>
            </a:r>
          </a:p>
        </p:txBody>
      </p:sp>
      <p:sp>
        <p:nvSpPr>
          <p:cNvPr id="4" name="Content Placeholder 3"/>
          <p:cNvSpPr>
            <a:spLocks noGrp="1"/>
          </p:cNvSpPr>
          <p:nvPr>
            <p:ph idx="4294967295"/>
          </p:nvPr>
        </p:nvSpPr>
        <p:spPr>
          <a:xfrm>
            <a:off x="594360" y="1524000"/>
            <a:ext cx="7955280" cy="3962400"/>
          </a:xfrm>
          <a:prstGeom prst="rect">
            <a:avLst/>
          </a:prstGeom>
        </p:spPr>
        <p:txBody>
          <a:bodyPr>
            <a:normAutofit fontScale="92500"/>
          </a:bodyPr>
          <a:lstStyle/>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r>
              <a:rPr lang="en-US" sz="2800" i="1" dirty="0" err="1">
                <a:latin typeface="Times New Roman" panose="02020603050405020304" pitchFamily="18" charset="0"/>
                <a:cs typeface="Times New Roman" panose="02020603050405020304" pitchFamily="18" charset="0"/>
              </a:rPr>
              <a:t>Laxalt</a:t>
            </a:r>
            <a:r>
              <a:rPr lang="en-US" sz="2800" i="1" dirty="0">
                <a:latin typeface="Times New Roman" panose="02020603050405020304" pitchFamily="18" charset="0"/>
                <a:cs typeface="Times New Roman" panose="02020603050405020304" pitchFamily="18" charset="0"/>
              </a:rPr>
              <a:t> v. McClatchy, 116 F.R.D. 438 (Nevada - 1987)</a:t>
            </a:r>
          </a:p>
          <a:p>
            <a:pPr>
              <a:spcBef>
                <a:spcPts val="0"/>
              </a:spcBef>
            </a:pPr>
            <a:endParaRPr lang="en-US" sz="2400"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Court is ordering [the deponent] to bring the documents with her and refresh her memory as necessary….” </a:t>
            </a:r>
          </a:p>
          <a:p>
            <a:pPr algn="just">
              <a:spcBef>
                <a:spcPts val="0"/>
              </a:spcBef>
              <a:buClr>
                <a:schemeClr val="tx1"/>
              </a:buClr>
            </a:pPr>
            <a:endParaRPr lang="en-US" sz="2400" dirty="0" smtClean="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“[B]y complying with the order of this Court that she refresh her recollection with such privileged documents as necessary, the deponent will not waive the work product or attorney client privileges.”</a:t>
            </a:r>
            <a:endParaRPr lang="en-US" sz="24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smtClean="0">
              <a:latin typeface="Times New Roman" panose="02020603050405020304" pitchFamily="18" charset="0"/>
              <a:cs typeface="Times New Roman" panose="02020603050405020304" pitchFamily="18" charset="0"/>
            </a:endParaRPr>
          </a:p>
          <a:p>
            <a:pPr marL="342900" indent="-342900">
              <a:spcBef>
                <a:spcPts val="0"/>
              </a:spcBef>
              <a:buClr>
                <a:schemeClr val="tx1"/>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1341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cap="small" dirty="0" smtClean="0">
                <a:solidFill>
                  <a:schemeClr val="tx1"/>
                </a:solidFill>
                <a:latin typeface="Times New Roman" pitchFamily="18" charset="0"/>
                <a:cs typeface="Times New Roman" pitchFamily="18" charset="0"/>
              </a:rPr>
              <a:t/>
            </a:r>
            <a:br>
              <a:rPr lang="en-US" sz="4000" cap="small" dirty="0" smtClean="0">
                <a:solidFill>
                  <a:schemeClr val="tx1"/>
                </a:solidFill>
                <a:latin typeface="Times New Roman" pitchFamily="18" charset="0"/>
                <a:cs typeface="Times New Roman" pitchFamily="18" charset="0"/>
              </a:rPr>
            </a:br>
            <a:endParaRPr lang="en-US" sz="4000" cap="small" dirty="0">
              <a:solidFill>
                <a:schemeClr val="tx1"/>
              </a:solidFill>
              <a:latin typeface="Times New Roman" pitchFamily="18" charset="0"/>
              <a:cs typeface="Times New Roman" pitchFamily="18" charset="0"/>
            </a:endParaRPr>
          </a:p>
        </p:txBody>
      </p:sp>
      <p:sp>
        <p:nvSpPr>
          <p:cNvPr id="4" name="Text Placeholder 1"/>
          <p:cNvSpPr txBox="1">
            <a:spLocks/>
          </p:cNvSpPr>
          <p:nvPr/>
        </p:nvSpPr>
        <p:spPr>
          <a:xfrm>
            <a:off x="594360" y="1981200"/>
            <a:ext cx="7955281" cy="1354134"/>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2000" b="0" i="1" kern="1200" cap="none" spc="120" baseline="0">
                <a:solidFill>
                  <a:schemeClr val="tx1"/>
                </a:solidFill>
                <a:latin typeface="+mn-lt"/>
                <a:ea typeface="+mn-ea"/>
                <a:cs typeface="Tahoma" pitchFamily="34" charset="0"/>
              </a:defRPr>
            </a:lvl1pPr>
            <a:lvl2pPr marL="457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2pPr>
            <a:lvl3pPr marL="914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3pPr>
            <a:lvl4pPr marL="1371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4pPr>
            <a:lvl5pPr marL="18288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5pPr>
            <a:lvl6pPr marL="22860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ctr"/>
            <a:r>
              <a:rPr lang="en-US" sz="4000" i="0" dirty="0" smtClean="0">
                <a:latin typeface="Times New Roman" panose="02020603050405020304" pitchFamily="18" charset="0"/>
                <a:cs typeface="Times New Roman" panose="02020603050405020304" pitchFamily="18" charset="0"/>
              </a:rPr>
              <a:t>II. DEFENDING THE DEPO</a:t>
            </a:r>
            <a:endParaRPr lang="en-US" sz="4000"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23558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smtClean="0">
                <a:latin typeface="Times New Roman" panose="02020603050405020304" pitchFamily="18" charset="0"/>
                <a:cs typeface="Times New Roman" panose="02020603050405020304" pitchFamily="18" charset="0"/>
              </a:rPr>
              <a:t>II. Defending The Depo</a:t>
            </a:r>
            <a:endParaRPr lang="en-US" sz="3200" cap="small"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594360" y="1676400"/>
            <a:ext cx="7955280" cy="4587240"/>
          </a:xfrm>
          <a:prstGeom prst="rect">
            <a:avLst/>
          </a:prstGeom>
        </p:spPr>
        <p:txBody>
          <a:bodyPr>
            <a:normAutofit/>
          </a:bodyPr>
          <a:lstStyle/>
          <a:p>
            <a:pPr marL="0" indent="0" algn="ctr">
              <a:buNone/>
            </a:pPr>
            <a:r>
              <a:rPr lang="en-US" sz="2400" b="1" u="sng" dirty="0" smtClean="0">
                <a:latin typeface="Times New Roman" panose="02020603050405020304" pitchFamily="18" charset="0"/>
                <a:cs typeface="Times New Roman" panose="02020603050405020304" pitchFamily="18" charset="0"/>
              </a:rPr>
              <a:t>Objections</a:t>
            </a:r>
          </a:p>
          <a:p>
            <a:pPr algn="just"/>
            <a:r>
              <a:rPr lang="en-US" sz="1000" dirty="0" smtClean="0">
                <a:latin typeface="Times New Roman" panose="02020603050405020304" pitchFamily="18" charset="0"/>
                <a:cs typeface="Times New Roman" panose="02020603050405020304" pitchFamily="18" charset="0"/>
              </a:rPr>
              <a:t>      </a:t>
            </a:r>
          </a:p>
          <a:p>
            <a:pPr algn="just">
              <a:spcAft>
                <a:spcPts val="1200"/>
              </a:spcAft>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1.  Scope of the Notice</a:t>
            </a:r>
          </a:p>
          <a:p>
            <a:pPr algn="just">
              <a:spcAft>
                <a:spcPts val="1200"/>
              </a:spcAft>
            </a:pPr>
            <a:r>
              <a:rPr lang="en-US" sz="2400" dirty="0" smtClean="0">
                <a:latin typeface="Times New Roman" panose="02020603050405020304" pitchFamily="18" charset="0"/>
                <a:cs typeface="Times New Roman" panose="02020603050405020304" pitchFamily="18" charset="0"/>
              </a:rPr>
              <a:t>       2.  Legal Conclusions</a:t>
            </a:r>
          </a:p>
          <a:p>
            <a:pPr algn="just">
              <a:spcAft>
                <a:spcPts val="1200"/>
              </a:spcAft>
            </a:pPr>
            <a:r>
              <a:rPr lang="en-US" sz="2400" dirty="0" smtClean="0">
                <a:latin typeface="Times New Roman" panose="02020603050405020304" pitchFamily="18" charset="0"/>
                <a:cs typeface="Times New Roman" panose="02020603050405020304" pitchFamily="18" charset="0"/>
              </a:rPr>
              <a:t>       3.  Claim-Specific Issues</a:t>
            </a:r>
            <a:endParaRPr lang="en-US" sz="2400" dirty="0">
              <a:latin typeface="Times New Roman" panose="02020603050405020304" pitchFamily="18" charset="0"/>
              <a:cs typeface="Times New Roman" panose="02020603050405020304" pitchFamily="18" charset="0"/>
            </a:endParaRPr>
          </a:p>
          <a:p>
            <a:pPr marL="457200" indent="-457200" algn="just">
              <a:buAutoNum type="arabicPeriod"/>
            </a:pPr>
            <a:endParaRPr lang="en-US" sz="2000" dirty="0" smtClean="0">
              <a:latin typeface="Times New Roman" panose="02020603050405020304" pitchFamily="18" charset="0"/>
              <a:cs typeface="Times New Roman" panose="02020603050405020304" pitchFamily="18" charset="0"/>
            </a:endParaRPr>
          </a:p>
        </p:txBody>
      </p:sp>
      <p:pic>
        <p:nvPicPr>
          <p:cNvPr id="1031" name="Picture 7" descr="C:\Users\mgautreaux\AppData\Local\Microsoft\Windows\Temporary Internet Files\Content.IE5\1HM1QU3O\objection_832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6377" y="3681745"/>
            <a:ext cx="3289023" cy="317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1191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II. Defending The Depo</a:t>
            </a:r>
          </a:p>
        </p:txBody>
      </p:sp>
      <p:sp>
        <p:nvSpPr>
          <p:cNvPr id="4" name="Content Placeholder 3"/>
          <p:cNvSpPr>
            <a:spLocks noGrp="1"/>
          </p:cNvSpPr>
          <p:nvPr>
            <p:ph idx="4294967295"/>
          </p:nvPr>
        </p:nvSpPr>
        <p:spPr>
          <a:xfrm>
            <a:off x="594360" y="1524000"/>
            <a:ext cx="7955280" cy="3962400"/>
          </a:xfrm>
          <a:prstGeom prst="rect">
            <a:avLst/>
          </a:prstGeom>
        </p:spPr>
        <p:txBody>
          <a:bodyPr>
            <a:normAutofit fontScale="92500" lnSpcReduction="10000"/>
          </a:bodyPr>
          <a:lstStyle/>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r>
              <a:rPr lang="en-US" sz="2800" i="1" dirty="0" err="1">
                <a:latin typeface="Times New Roman" panose="02020603050405020304" pitchFamily="18" charset="0"/>
                <a:cs typeface="Times New Roman" panose="02020603050405020304" pitchFamily="18" charset="0"/>
              </a:rPr>
              <a:t>Laxalt</a:t>
            </a:r>
            <a:r>
              <a:rPr lang="en-US" sz="2800" i="1" dirty="0">
                <a:latin typeface="Times New Roman" panose="02020603050405020304" pitchFamily="18" charset="0"/>
                <a:cs typeface="Times New Roman" panose="02020603050405020304" pitchFamily="18" charset="0"/>
              </a:rPr>
              <a:t> v. McClatchy, 116 F.R.D. 438 (Nevada - 1987)</a:t>
            </a:r>
          </a:p>
          <a:p>
            <a:pPr>
              <a:spcBef>
                <a:spcPts val="0"/>
              </a:spcBef>
            </a:pPr>
            <a:endParaRPr lang="en-US" sz="2400"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Court is mindful, however, that there is a possibility that a discussion of factual matters may reveal counsel’s tactical or strategic thoughts….”  </a:t>
            </a:r>
          </a:p>
          <a:p>
            <a:pPr marL="342900" indent="-342900" algn="just">
              <a:spcBef>
                <a:spcPts val="0"/>
              </a:spcBef>
              <a:buClr>
                <a:schemeClr val="tx1"/>
              </a:buCl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appears to have been at least part of the impetus behind defendants’ objections at deposition, in that the plaintiff’s questions to the deponents asked them simply to recall all of the relevant facts in the litigation….”</a:t>
            </a:r>
            <a:endParaRPr lang="en-US" sz="24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smtClean="0">
              <a:latin typeface="Times New Roman" panose="02020603050405020304" pitchFamily="18" charset="0"/>
              <a:cs typeface="Times New Roman" panose="02020603050405020304" pitchFamily="18" charset="0"/>
            </a:endParaRPr>
          </a:p>
          <a:p>
            <a:pPr marL="342900" indent="-342900">
              <a:spcBef>
                <a:spcPts val="0"/>
              </a:spcBef>
              <a:buClr>
                <a:schemeClr val="tx1"/>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81464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II. Defending The Depo</a:t>
            </a:r>
          </a:p>
        </p:txBody>
      </p:sp>
      <p:sp>
        <p:nvSpPr>
          <p:cNvPr id="4" name="Content Placeholder 3"/>
          <p:cNvSpPr>
            <a:spLocks noGrp="1"/>
          </p:cNvSpPr>
          <p:nvPr>
            <p:ph idx="4294967295"/>
          </p:nvPr>
        </p:nvSpPr>
        <p:spPr>
          <a:xfrm>
            <a:off x="594360" y="1447800"/>
            <a:ext cx="7955280" cy="4191000"/>
          </a:xfrm>
          <a:prstGeom prst="rect">
            <a:avLst/>
          </a:prstGeom>
        </p:spPr>
        <p:txBody>
          <a:bodyPr>
            <a:normAutofit fontScale="92500" lnSpcReduction="10000"/>
          </a:bodyPr>
          <a:lstStyle/>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pPr>
            <a:r>
              <a:rPr lang="en-US" sz="2800" i="1" dirty="0" err="1">
                <a:latin typeface="Times New Roman" panose="02020603050405020304" pitchFamily="18" charset="0"/>
                <a:cs typeface="Times New Roman" panose="02020603050405020304" pitchFamily="18" charset="0"/>
              </a:rPr>
              <a:t>Laxalt</a:t>
            </a:r>
            <a:r>
              <a:rPr lang="en-US" sz="2800" i="1" dirty="0">
                <a:latin typeface="Times New Roman" panose="02020603050405020304" pitchFamily="18" charset="0"/>
                <a:cs typeface="Times New Roman" panose="02020603050405020304" pitchFamily="18" charset="0"/>
              </a:rPr>
              <a:t> v. McClatchy, 116 F.R.D. 438 (Nevada - 1987)</a:t>
            </a:r>
          </a:p>
          <a:p>
            <a:pPr>
              <a:spcBef>
                <a:spcPts val="0"/>
              </a:spcBef>
            </a:pPr>
            <a:endParaRPr lang="en-US" sz="2400"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a:t>
            </a:r>
            <a:r>
              <a:rPr lang="en-US" sz="2400" dirty="0" err="1" smtClean="0">
                <a:latin typeface="Times New Roman" panose="02020603050405020304" pitchFamily="18" charset="0"/>
                <a:cs typeface="Times New Roman" panose="02020603050405020304" pitchFamily="18" charset="0"/>
              </a:rPr>
              <a:t>laintiff</a:t>
            </a:r>
            <a:r>
              <a:rPr lang="en-US" sz="2400" dirty="0" smtClean="0">
                <a:latin typeface="Times New Roman" panose="02020603050405020304" pitchFamily="18" charset="0"/>
                <a:cs typeface="Times New Roman" panose="02020603050405020304" pitchFamily="18" charset="0"/>
              </a:rPr>
              <a:t> should more carefully tailor his questions in the deposition, so as to elicit specific factual material, and avoid broad based inquiries, such as those in the previous depositions, which could lead to the disclosure of trial strategies….”</a:t>
            </a:r>
          </a:p>
          <a:p>
            <a:pPr>
              <a:spcBef>
                <a:spcPts val="0"/>
              </a:spcBef>
              <a:buClr>
                <a:schemeClr val="tx1"/>
              </a:buClr>
            </a:pPr>
            <a:r>
              <a:rPr lang="en-US" sz="2400" dirty="0" smtClean="0">
                <a:latin typeface="Times New Roman" panose="02020603050405020304" pitchFamily="18" charset="0"/>
                <a:cs typeface="Times New Roman" panose="02020603050405020304" pitchFamily="18" charset="0"/>
              </a:rPr>
              <a:t> </a:t>
            </a:r>
          </a:p>
          <a:p>
            <a:pPr marL="342900" indent="-342900" algn="just">
              <a:spcBef>
                <a:spcPts val="0"/>
              </a:spcBef>
              <a:buClr>
                <a:schemeClr val="tx1"/>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deponents in this case may thus be compelled to disclose the identify and whereabouts of the persons having relevant knowledge, but they may not be forced to disclose which of these individuals they have in fact interviewed.”</a:t>
            </a:r>
            <a:endParaRPr lang="en-US" sz="24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smtClean="0">
              <a:latin typeface="Times New Roman" panose="02020603050405020304" pitchFamily="18" charset="0"/>
              <a:cs typeface="Times New Roman" panose="02020603050405020304" pitchFamily="18" charset="0"/>
            </a:endParaRPr>
          </a:p>
          <a:p>
            <a:pPr marL="342900" indent="-342900">
              <a:spcBef>
                <a:spcPts val="0"/>
              </a:spcBef>
              <a:buClr>
                <a:schemeClr val="tx1"/>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1407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smtClean="0">
                <a:latin typeface="Times New Roman" panose="02020603050405020304" pitchFamily="18" charset="0"/>
                <a:cs typeface="Times New Roman" panose="02020603050405020304" pitchFamily="18" charset="0"/>
              </a:rPr>
              <a:t>II. Defending The Depo</a:t>
            </a:r>
            <a:endParaRPr lang="en-US" sz="3200" cap="small"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594360" y="1676400"/>
            <a:ext cx="7955280" cy="4587240"/>
          </a:xfrm>
          <a:prstGeom prst="rect">
            <a:avLst/>
          </a:prstGeom>
        </p:spPr>
        <p:txBody>
          <a:bodyPr>
            <a:normAutofit/>
          </a:bodyPr>
          <a:lstStyle/>
          <a:p>
            <a:pPr marL="0" indent="0" algn="ctr">
              <a:buNone/>
            </a:pPr>
            <a:r>
              <a:rPr lang="en-US" sz="2400" b="1" u="sng" dirty="0" smtClean="0">
                <a:latin typeface="Times New Roman" panose="02020603050405020304" pitchFamily="18" charset="0"/>
                <a:cs typeface="Times New Roman" panose="02020603050405020304" pitchFamily="18" charset="0"/>
              </a:rPr>
              <a:t>Future Discovery and Depositions</a:t>
            </a:r>
          </a:p>
          <a:p>
            <a:pPr algn="just"/>
            <a:endParaRPr lang="en-US" sz="2000" dirty="0">
              <a:latin typeface="Times New Roman" panose="02020603050405020304" pitchFamily="18" charset="0"/>
              <a:cs typeface="Times New Roman" panose="02020603050405020304" pitchFamily="18" charset="0"/>
            </a:endParaRPr>
          </a:p>
          <a:p>
            <a:pPr algn="ctr">
              <a:spcBef>
                <a:spcPts val="0"/>
              </a:spcBef>
            </a:pPr>
            <a:r>
              <a:rPr lang="en-US" sz="2400" i="1" dirty="0" err="1" smtClean="0">
                <a:latin typeface="Times New Roman" panose="02020603050405020304" pitchFamily="18" charset="0"/>
                <a:cs typeface="Times New Roman" panose="02020603050405020304" pitchFamily="18" charset="0"/>
              </a:rPr>
              <a:t>Saldi</a:t>
            </a:r>
            <a:r>
              <a:rPr lang="en-US" sz="2400" i="1" dirty="0" smtClean="0">
                <a:latin typeface="Times New Roman" panose="02020603050405020304" pitchFamily="18" charset="0"/>
                <a:cs typeface="Times New Roman" panose="02020603050405020304" pitchFamily="18" charset="0"/>
              </a:rPr>
              <a:t> v. Paul Revere Life Ins. Co.,</a:t>
            </a:r>
            <a:endParaRPr lang="en-US" sz="2400" i="1" dirty="0">
              <a:latin typeface="Times New Roman" panose="02020603050405020304" pitchFamily="18" charset="0"/>
              <a:cs typeface="Times New Roman" panose="02020603050405020304" pitchFamily="18" charset="0"/>
            </a:endParaRPr>
          </a:p>
          <a:p>
            <a:pPr algn="ctr">
              <a:spcBef>
                <a:spcPts val="0"/>
              </a:spcBef>
            </a:pPr>
            <a:r>
              <a:rPr lang="en-US" sz="2400" dirty="0" smtClean="0">
                <a:latin typeface="Times New Roman" panose="02020603050405020304" pitchFamily="18" charset="0"/>
                <a:cs typeface="Times New Roman" panose="02020603050405020304" pitchFamily="18" charset="0"/>
              </a:rPr>
              <a:t>224 F.R.D. 169 (Pennsylvania - 2004)</a:t>
            </a:r>
            <a:endParaRPr lang="en-US" sz="2400" dirty="0">
              <a:latin typeface="Times New Roman" panose="02020603050405020304" pitchFamily="18" charset="0"/>
              <a:cs typeface="Times New Roman" panose="02020603050405020304" pitchFamily="18" charset="0"/>
            </a:endParaRPr>
          </a:p>
          <a:p>
            <a:pPr algn="ctr"/>
            <a:endParaRPr lang="en-US" sz="900" dirty="0">
              <a:latin typeface="Times New Roman" panose="02020603050405020304" pitchFamily="18" charset="0"/>
              <a:cs typeface="Times New Roman" panose="02020603050405020304" pitchFamily="18" charset="0"/>
            </a:endParaRPr>
          </a:p>
          <a:p>
            <a:pPr algn="just">
              <a:spcBef>
                <a:spcPts val="0"/>
              </a:spcBef>
            </a:pPr>
            <a:r>
              <a:rPr lang="en-US" sz="2000" dirty="0" smtClean="0">
                <a:latin typeface="Times New Roman" panose="02020603050405020304" pitchFamily="18" charset="0"/>
                <a:cs typeface="Times New Roman" panose="02020603050405020304" pitchFamily="18" charset="0"/>
              </a:rPr>
              <a:t>“While it is true that the depositions to date of those employees who handled Plaintiff’s claim have not produced statements by those employees that they were implementing the insurance companies bad-faith policy to deny valid claims, we agree with the Plaintiff that blatant admissions of wrongdoing are not required in order to establish a nexus for discovery.  Rather, Plaintiff should be permitted to obtain the requested discovery before continuing with the depositions.”</a:t>
            </a:r>
            <a:endParaRPr lang="en-US" sz="2000" dirty="0">
              <a:latin typeface="Times New Roman" panose="02020603050405020304" pitchFamily="18" charset="0"/>
              <a:cs typeface="Times New Roman" panose="02020603050405020304" pitchFamily="18" charset="0"/>
            </a:endParaRPr>
          </a:p>
          <a:p>
            <a:pPr algn="just">
              <a:spcBef>
                <a:spcPts val="0"/>
              </a:spcBef>
            </a:pPr>
            <a:endParaRPr lang="en-US" sz="2000" dirty="0">
              <a:latin typeface="Times New Roman" panose="02020603050405020304" pitchFamily="18" charset="0"/>
              <a:cs typeface="Times New Roman" panose="02020603050405020304" pitchFamily="18" charset="0"/>
            </a:endParaRPr>
          </a:p>
          <a:p>
            <a:pPr marL="457200" indent="-457200" algn="just">
              <a:buAutoNum type="arabicPeriod"/>
            </a:pPr>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1644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4366" y="1990078"/>
            <a:ext cx="8439912" cy="829322"/>
          </a:xfrm>
        </p:spPr>
        <p:txBody>
          <a:bodyPr/>
          <a:lstStyle/>
          <a:p>
            <a:pPr algn="ctr"/>
            <a:r>
              <a:rPr lang="en-US" sz="2000" cap="small" dirty="0" smtClean="0">
                <a:solidFill>
                  <a:schemeClr val="tx1"/>
                </a:solidFill>
                <a:latin typeface="Times New Roman" pitchFamily="18" charset="0"/>
                <a:cs typeface="Times New Roman" pitchFamily="18" charset="0"/>
              </a:rPr>
              <a:t/>
            </a:r>
            <a:br>
              <a:rPr lang="en-US" sz="2000" cap="small" dirty="0" smtClean="0">
                <a:solidFill>
                  <a:schemeClr val="tx1"/>
                </a:solidFill>
                <a:latin typeface="Times New Roman" pitchFamily="18" charset="0"/>
                <a:cs typeface="Times New Roman" pitchFamily="18" charset="0"/>
              </a:rPr>
            </a:br>
            <a:endParaRPr lang="en-US" sz="2000" cap="small" dirty="0">
              <a:solidFill>
                <a:schemeClr val="tx1"/>
              </a:solidFill>
              <a:latin typeface="Times New Roman" pitchFamily="18" charset="0"/>
              <a:cs typeface="Times New Roman" pitchFamily="18" charset="0"/>
            </a:endParaRPr>
          </a:p>
        </p:txBody>
      </p:sp>
      <p:sp>
        <p:nvSpPr>
          <p:cNvPr id="4" name="Text Placeholder 1"/>
          <p:cNvSpPr txBox="1">
            <a:spLocks/>
          </p:cNvSpPr>
          <p:nvPr/>
        </p:nvSpPr>
        <p:spPr>
          <a:xfrm>
            <a:off x="594360" y="1981200"/>
            <a:ext cx="7955281" cy="7620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2000" b="0" i="1" kern="1200" cap="none" spc="120" baseline="0">
                <a:solidFill>
                  <a:schemeClr val="tx1"/>
                </a:solidFill>
                <a:latin typeface="+mn-lt"/>
                <a:ea typeface="+mn-ea"/>
                <a:cs typeface="Tahoma" pitchFamily="34" charset="0"/>
              </a:defRPr>
            </a:lvl1pPr>
            <a:lvl2pPr marL="457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2pPr>
            <a:lvl3pPr marL="914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3pPr>
            <a:lvl4pPr marL="1371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4pPr>
            <a:lvl5pPr marL="18288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5pPr>
            <a:lvl6pPr marL="22860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ctr"/>
            <a:r>
              <a:rPr lang="en-US" sz="4000" i="0" dirty="0" smtClean="0">
                <a:latin typeface="Times New Roman" panose="02020603050405020304" pitchFamily="18" charset="0"/>
                <a:cs typeface="Times New Roman" panose="02020603050405020304" pitchFamily="18" charset="0"/>
              </a:rPr>
              <a:t>III. PANEL DISCUSSION</a:t>
            </a:r>
            <a:endParaRPr lang="en-US" sz="4000" i="0" dirty="0">
              <a:latin typeface="Times New Roman" panose="02020603050405020304" pitchFamily="18" charset="0"/>
              <a:cs typeface="Times New Roman" panose="02020603050405020304" pitchFamily="18" charset="0"/>
            </a:endParaRPr>
          </a:p>
        </p:txBody>
      </p:sp>
      <p:sp>
        <p:nvSpPr>
          <p:cNvPr id="5" name="Text Placeholder 1"/>
          <p:cNvSpPr txBox="1">
            <a:spLocks/>
          </p:cNvSpPr>
          <p:nvPr/>
        </p:nvSpPr>
        <p:spPr>
          <a:xfrm>
            <a:off x="76200" y="2895600"/>
            <a:ext cx="8991600" cy="36576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2000" b="0" i="1" kern="1200" cap="none" spc="120" baseline="0">
                <a:solidFill>
                  <a:schemeClr val="tx1"/>
                </a:solidFill>
                <a:latin typeface="+mn-lt"/>
                <a:ea typeface="+mn-ea"/>
                <a:cs typeface="Tahoma" pitchFamily="34" charset="0"/>
              </a:defRPr>
            </a:lvl1pPr>
            <a:lvl2pPr marL="457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2pPr>
            <a:lvl3pPr marL="914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3pPr>
            <a:lvl4pPr marL="1371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4pPr>
            <a:lvl5pPr marL="18288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Tahoma" pitchFamily="34" charset="0"/>
              </a:defRPr>
            </a:lvl5pPr>
            <a:lvl6pPr marL="22860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ctr">
              <a:spcBef>
                <a:spcPts val="0"/>
              </a:spcBef>
            </a:pPr>
            <a:r>
              <a:rPr lang="en-US" b="1" i="0" dirty="0" smtClean="0">
                <a:latin typeface="Times New Roman" panose="02020603050405020304" pitchFamily="18" charset="0"/>
                <a:cs typeface="Times New Roman" panose="02020603050405020304" pitchFamily="18" charset="0"/>
              </a:rPr>
              <a:t>Mark </a:t>
            </a:r>
            <a:r>
              <a:rPr lang="en-US" b="1" i="0" dirty="0" err="1" smtClean="0">
                <a:latin typeface="Times New Roman" panose="02020603050405020304" pitchFamily="18" charset="0"/>
                <a:cs typeface="Times New Roman" panose="02020603050405020304" pitchFamily="18" charset="0"/>
              </a:rPr>
              <a:t>DiGiovanni</a:t>
            </a:r>
            <a:endParaRPr lang="en-US" b="1" i="0" dirty="0" smtClean="0">
              <a:latin typeface="Times New Roman" panose="02020603050405020304" pitchFamily="18" charset="0"/>
              <a:cs typeface="Times New Roman" panose="02020603050405020304" pitchFamily="18" charset="0"/>
            </a:endParaRPr>
          </a:p>
          <a:p>
            <a:pPr algn="ctr">
              <a:spcBef>
                <a:spcPts val="0"/>
              </a:spcBef>
            </a:pPr>
            <a:r>
              <a:rPr lang="en-US" i="0" dirty="0" smtClean="0">
                <a:latin typeface="Times New Roman" panose="02020603050405020304" pitchFamily="18" charset="0"/>
                <a:cs typeface="Times New Roman" panose="02020603050405020304" pitchFamily="18" charset="0"/>
              </a:rPr>
              <a:t>Vice President, Litigation Management</a:t>
            </a:r>
            <a:endParaRPr lang="en-US" i="0" dirty="0">
              <a:latin typeface="Times New Roman" panose="02020603050405020304" pitchFamily="18" charset="0"/>
              <a:cs typeface="Times New Roman" panose="02020603050405020304" pitchFamily="18" charset="0"/>
            </a:endParaRPr>
          </a:p>
          <a:p>
            <a:pPr algn="ctr">
              <a:spcBef>
                <a:spcPts val="0"/>
              </a:spcBef>
            </a:pPr>
            <a:r>
              <a:rPr lang="en-US" i="0" dirty="0" smtClean="0">
                <a:latin typeface="Times New Roman" panose="02020603050405020304" pitchFamily="18" charset="0"/>
                <a:cs typeface="Times New Roman" panose="02020603050405020304" pitchFamily="18" charset="0"/>
              </a:rPr>
              <a:t>Global Indemnity Group, Inc.</a:t>
            </a:r>
          </a:p>
          <a:p>
            <a:pPr algn="ctr">
              <a:spcBef>
                <a:spcPts val="0"/>
              </a:spcBef>
            </a:pPr>
            <a:endParaRPr lang="en-US" i="0" dirty="0" smtClean="0">
              <a:latin typeface="Times New Roman" panose="02020603050405020304" pitchFamily="18" charset="0"/>
              <a:cs typeface="Times New Roman" panose="02020603050405020304" pitchFamily="18" charset="0"/>
            </a:endParaRPr>
          </a:p>
          <a:p>
            <a:pPr algn="ctr">
              <a:spcBef>
                <a:spcPts val="0"/>
              </a:spcBef>
            </a:pPr>
            <a:r>
              <a:rPr lang="en-US" b="1" i="0" dirty="0" smtClean="0">
                <a:latin typeface="Times New Roman" panose="02020603050405020304" pitchFamily="18" charset="0"/>
                <a:cs typeface="Times New Roman" panose="02020603050405020304" pitchFamily="18" charset="0"/>
              </a:rPr>
              <a:t>Stefanie Warner</a:t>
            </a:r>
          </a:p>
          <a:p>
            <a:pPr algn="ctr">
              <a:spcBef>
                <a:spcPts val="0"/>
              </a:spcBef>
            </a:pPr>
            <a:r>
              <a:rPr lang="en-US" i="0" dirty="0" smtClean="0">
                <a:latin typeface="Times New Roman" panose="02020603050405020304" pitchFamily="18" charset="0"/>
                <a:cs typeface="Times New Roman" panose="02020603050405020304" pitchFamily="18" charset="0"/>
              </a:rPr>
              <a:t>Director, Claims Management</a:t>
            </a:r>
          </a:p>
          <a:p>
            <a:pPr algn="ctr">
              <a:spcBef>
                <a:spcPts val="0"/>
              </a:spcBef>
            </a:pPr>
            <a:r>
              <a:rPr lang="en-US" i="0" dirty="0" smtClean="0">
                <a:latin typeface="Times New Roman" panose="02020603050405020304" pitchFamily="18" charset="0"/>
                <a:cs typeface="Times New Roman" panose="02020603050405020304" pitchFamily="18" charset="0"/>
              </a:rPr>
              <a:t>HAI Group</a:t>
            </a:r>
          </a:p>
          <a:p>
            <a:pPr algn="ctr">
              <a:spcBef>
                <a:spcPts val="0"/>
              </a:spcBef>
            </a:pPr>
            <a:endParaRPr lang="en-US" i="0" dirty="0">
              <a:latin typeface="Times New Roman" panose="02020603050405020304" pitchFamily="18" charset="0"/>
              <a:cs typeface="Times New Roman" panose="02020603050405020304" pitchFamily="18" charset="0"/>
            </a:endParaRPr>
          </a:p>
          <a:p>
            <a:pPr algn="ctr">
              <a:spcBef>
                <a:spcPts val="0"/>
              </a:spcBef>
            </a:pPr>
            <a:r>
              <a:rPr lang="en-US" b="1" i="0" dirty="0">
                <a:latin typeface="Times New Roman" panose="02020603050405020304" pitchFamily="18" charset="0"/>
                <a:cs typeface="Times New Roman" panose="02020603050405020304" pitchFamily="18" charset="0"/>
              </a:rPr>
              <a:t>Sidney W. Degan, III</a:t>
            </a:r>
          </a:p>
          <a:p>
            <a:pPr algn="ctr">
              <a:spcBef>
                <a:spcPts val="0"/>
              </a:spcBef>
            </a:pPr>
            <a:r>
              <a:rPr lang="en-US" i="0" dirty="0">
                <a:latin typeface="Times New Roman" panose="02020603050405020304" pitchFamily="18" charset="0"/>
                <a:cs typeface="Times New Roman" panose="02020603050405020304" pitchFamily="18" charset="0"/>
              </a:rPr>
              <a:t>Degan, Blanchard &amp; Nash</a:t>
            </a:r>
          </a:p>
          <a:p>
            <a:pPr algn="ctr">
              <a:spcBef>
                <a:spcPts val="0"/>
              </a:spcBef>
            </a:pPr>
            <a:r>
              <a:rPr lang="en-US" i="0" dirty="0">
                <a:latin typeface="Times New Roman" panose="02020603050405020304" pitchFamily="18" charset="0"/>
                <a:cs typeface="Times New Roman" panose="02020603050405020304" pitchFamily="18" charset="0"/>
              </a:rPr>
              <a:t>Managing Partner</a:t>
            </a:r>
          </a:p>
          <a:p>
            <a:pPr algn="ctr">
              <a:spcBef>
                <a:spcPts val="0"/>
              </a:spcBef>
            </a:pPr>
            <a:endParaRPr lang="en-US"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9873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10574" cy="4724400"/>
          </a:xfrm>
        </p:spPr>
        <p:txBody>
          <a:bodyPr anchor="t"/>
          <a:lstStyle/>
          <a:p>
            <a:pPr algn="ctr">
              <a:spcBef>
                <a:spcPts val="0"/>
              </a:spcBef>
            </a:pPr>
            <a:r>
              <a:rPr lang="en-US" sz="3600" cap="small" dirty="0" smtClean="0">
                <a:latin typeface="Times New Roman" pitchFamily="18" charset="0"/>
                <a:cs typeface="Times New Roman" pitchFamily="18" charset="0"/>
              </a:rPr>
              <a:t>Sidney W. Degan, III</a:t>
            </a:r>
          </a:p>
          <a:p>
            <a:pPr algn="ctr">
              <a:spcBef>
                <a:spcPts val="0"/>
              </a:spcBef>
            </a:pPr>
            <a:r>
              <a:rPr lang="en-US" sz="2400" dirty="0">
                <a:solidFill>
                  <a:schemeClr val="accent2">
                    <a:lumMod val="75000"/>
                  </a:schemeClr>
                </a:solidFill>
                <a:latin typeface="Times New Roman" pitchFamily="18" charset="0"/>
                <a:cs typeface="Times New Roman" pitchFamily="18" charset="0"/>
              </a:rPr>
              <a:t>sdegan@degan.com</a:t>
            </a:r>
          </a:p>
          <a:p>
            <a:pPr algn="ctr">
              <a:spcBef>
                <a:spcPts val="0"/>
              </a:spcBef>
            </a:pPr>
            <a:r>
              <a:rPr lang="en-US" sz="2400" dirty="0">
                <a:solidFill>
                  <a:schemeClr val="accent2">
                    <a:lumMod val="75000"/>
                  </a:schemeClr>
                </a:solidFill>
                <a:latin typeface="Times New Roman" pitchFamily="18" charset="0"/>
                <a:cs typeface="Times New Roman" pitchFamily="18" charset="0"/>
              </a:rPr>
              <a:t>www.degan.com</a:t>
            </a:r>
          </a:p>
          <a:p>
            <a:pPr algn="ctr">
              <a:spcAft>
                <a:spcPts val="1200"/>
              </a:spcAft>
            </a:pPr>
            <a:r>
              <a:rPr lang="en-US" sz="2400" cap="all" dirty="0" smtClean="0">
                <a:latin typeface="Times New Roman" pitchFamily="18" charset="0"/>
                <a:cs typeface="Times New Roman" pitchFamily="18" charset="0"/>
              </a:rPr>
              <a:t>Degan, Blanchard &amp; Nash</a:t>
            </a:r>
          </a:p>
          <a:p>
            <a:pPr algn="ctr">
              <a:spcBef>
                <a:spcPts val="0"/>
              </a:spcBef>
            </a:pPr>
            <a:endParaRPr lang="en-US" sz="2400" cap="all" dirty="0" smtClean="0">
              <a:latin typeface="Times New Roman" pitchFamily="18" charset="0"/>
              <a:cs typeface="Times New Roman" pitchFamily="18" charset="0"/>
            </a:endParaRPr>
          </a:p>
          <a:p>
            <a:pPr>
              <a:spcBef>
                <a:spcPts val="600"/>
              </a:spcBef>
            </a:pPr>
            <a:r>
              <a:rPr lang="en-US" sz="2000" dirty="0" smtClean="0">
                <a:latin typeface="Times New Roman" pitchFamily="18" charset="0"/>
                <a:cs typeface="Times New Roman" pitchFamily="18" charset="0"/>
              </a:rPr>
              <a:t>	400 Poydras Street			6421 </a:t>
            </a:r>
            <a:r>
              <a:rPr lang="en-US" sz="2000" dirty="0">
                <a:latin typeface="Times New Roman" pitchFamily="18" charset="0"/>
                <a:cs typeface="Times New Roman" pitchFamily="18" charset="0"/>
              </a:rPr>
              <a:t>Perkins Road</a:t>
            </a:r>
          </a:p>
          <a:p>
            <a:pPr>
              <a:spcBef>
                <a:spcPts val="600"/>
              </a:spcBef>
            </a:pPr>
            <a:r>
              <a:rPr lang="en-US" sz="2000" dirty="0" smtClean="0">
                <a:latin typeface="Times New Roman" pitchFamily="18" charset="0"/>
                <a:cs typeface="Times New Roman" pitchFamily="18" charset="0"/>
              </a:rPr>
              <a:t>	Suite 2600				Building </a:t>
            </a:r>
            <a:r>
              <a:rPr lang="en-US" sz="2000" dirty="0">
                <a:latin typeface="Times New Roman" pitchFamily="18" charset="0"/>
                <a:cs typeface="Times New Roman" pitchFamily="18" charset="0"/>
              </a:rPr>
              <a:t>C, Suite B</a:t>
            </a:r>
          </a:p>
          <a:p>
            <a:pPr>
              <a:spcBef>
                <a:spcPts val="600"/>
              </a:spcBef>
            </a:pPr>
            <a:r>
              <a:rPr lang="en-US" sz="2000" dirty="0" smtClean="0">
                <a:latin typeface="Times New Roman" pitchFamily="18" charset="0"/>
                <a:cs typeface="Times New Roman" pitchFamily="18" charset="0"/>
              </a:rPr>
              <a:t>   	New </a:t>
            </a:r>
            <a:r>
              <a:rPr lang="en-US" sz="2000" dirty="0">
                <a:latin typeface="Times New Roman" pitchFamily="18" charset="0"/>
                <a:cs typeface="Times New Roman" pitchFamily="18" charset="0"/>
              </a:rPr>
              <a:t>Orleans, LA </a:t>
            </a:r>
            <a:r>
              <a:rPr lang="en-US" sz="2000" dirty="0" smtClean="0">
                <a:latin typeface="Times New Roman" pitchFamily="18" charset="0"/>
                <a:cs typeface="Times New Roman" pitchFamily="18" charset="0"/>
              </a:rPr>
              <a:t>70130	     		Baton </a:t>
            </a:r>
            <a:r>
              <a:rPr lang="en-US" sz="2000" dirty="0">
                <a:latin typeface="Times New Roman" pitchFamily="18" charset="0"/>
                <a:cs typeface="Times New Roman" pitchFamily="18" charset="0"/>
              </a:rPr>
              <a:t>Rouge, LA 70808</a:t>
            </a:r>
          </a:p>
          <a:p>
            <a:pPr>
              <a:spcBef>
                <a:spcPts val="600"/>
              </a:spcBef>
            </a:pPr>
            <a:r>
              <a:rPr lang="en-US" sz="2000" dirty="0" smtClean="0">
                <a:latin typeface="Times New Roman" pitchFamily="18" charset="0"/>
                <a:cs typeface="Times New Roman" pitchFamily="18" charset="0"/>
              </a:rPr>
              <a:t>	(504)529-3333				(</a:t>
            </a:r>
            <a:r>
              <a:rPr lang="en-US" sz="2000" dirty="0">
                <a:latin typeface="Times New Roman" pitchFamily="18" charset="0"/>
                <a:cs typeface="Times New Roman" pitchFamily="18" charset="0"/>
              </a:rPr>
              <a:t>225) </a:t>
            </a:r>
            <a:r>
              <a:rPr lang="en-US" sz="2000" dirty="0" smtClean="0">
                <a:latin typeface="Times New Roman" pitchFamily="18" charset="0"/>
                <a:cs typeface="Times New Roman" pitchFamily="18" charset="0"/>
              </a:rPr>
              <a:t>610-1110</a:t>
            </a:r>
          </a:p>
          <a:p>
            <a:r>
              <a:rPr lang="en-US" dirty="0" smtClean="0">
                <a:solidFill>
                  <a:schemeClr val="tx1">
                    <a:lumMod val="75000"/>
                  </a:schemeClr>
                </a:solidFill>
                <a:latin typeface="Times New Roman" pitchFamily="18" charset="0"/>
                <a:cs typeface="Times New Roman" pitchFamily="18" charset="0"/>
              </a:rPr>
              <a:t>		</a:t>
            </a:r>
            <a:endParaRPr lang="en-US" dirty="0">
              <a:solidFill>
                <a:schemeClr val="tx1">
                  <a:lumMod val="75000"/>
                </a:schemeClr>
              </a:solidFill>
              <a:latin typeface="Times New Roman" pitchFamily="18" charset="0"/>
              <a:cs typeface="Times New Roman" pitchFamily="18" charset="0"/>
            </a:endParaRPr>
          </a:p>
        </p:txBody>
      </p:sp>
      <p:sp>
        <p:nvSpPr>
          <p:cNvPr id="3" name="Title 2"/>
          <p:cNvSpPr>
            <a:spLocks noGrp="1"/>
          </p:cNvSpPr>
          <p:nvPr>
            <p:ph type="title"/>
          </p:nvPr>
        </p:nvSpPr>
        <p:spPr>
          <a:xfrm>
            <a:off x="352426" y="228600"/>
            <a:ext cx="8486774" cy="1066800"/>
          </a:xfrm>
        </p:spPr>
        <p:txBody>
          <a:bodyPr/>
          <a:lstStyle/>
          <a:p>
            <a:pPr algn="ctr"/>
            <a:r>
              <a:rPr lang="en-US" cap="all" dirty="0" smtClean="0">
                <a:latin typeface="Times New Roman" pitchFamily="18" charset="0"/>
                <a:cs typeface="Times New Roman" pitchFamily="18" charset="0"/>
              </a:rPr>
              <a:t>Presented By:</a:t>
            </a:r>
            <a:endParaRPr lang="en-US" cap="all"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9744" y="5583237"/>
            <a:ext cx="3084513"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12846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4724400"/>
          </a:xfrm>
        </p:spPr>
        <p:txBody>
          <a:bodyPr>
            <a:normAutofit lnSpcReduction="10000"/>
          </a:bodyPr>
          <a:lstStyle/>
          <a:p>
            <a:pPr algn="ctr"/>
            <a:r>
              <a:rPr lang="en-US" sz="3200" cap="all" dirty="0" smtClean="0">
                <a:latin typeface="Times New Roman" pitchFamily="18" charset="0"/>
                <a:cs typeface="Times New Roman" pitchFamily="18" charset="0"/>
              </a:rPr>
              <a:t>Presented By:</a:t>
            </a:r>
          </a:p>
          <a:p>
            <a:pPr algn="ctr"/>
            <a:r>
              <a:rPr lang="en-US" sz="3600" cap="small" dirty="0">
                <a:latin typeface="Times New Roman" pitchFamily="18" charset="0"/>
                <a:cs typeface="Times New Roman" pitchFamily="18" charset="0"/>
              </a:rPr>
              <a:t>Sidney W. Degan, III</a:t>
            </a:r>
          </a:p>
          <a:p>
            <a:pPr algn="ctr">
              <a:spcBef>
                <a:spcPts val="0"/>
              </a:spcBef>
            </a:pPr>
            <a:r>
              <a:rPr lang="en-US" sz="2400" dirty="0" smtClean="0">
                <a:solidFill>
                  <a:schemeClr val="accent2">
                    <a:lumMod val="75000"/>
                  </a:schemeClr>
                </a:solidFill>
                <a:latin typeface="Times New Roman" pitchFamily="18" charset="0"/>
                <a:cs typeface="Times New Roman" pitchFamily="18" charset="0"/>
              </a:rPr>
              <a:t>sdegan@degan.com</a:t>
            </a:r>
          </a:p>
          <a:p>
            <a:pPr algn="ctr">
              <a:spcBef>
                <a:spcPts val="0"/>
              </a:spcBef>
            </a:pPr>
            <a:r>
              <a:rPr lang="en-US" sz="2400" dirty="0" smtClean="0">
                <a:solidFill>
                  <a:schemeClr val="accent2">
                    <a:lumMod val="75000"/>
                  </a:schemeClr>
                </a:solidFill>
                <a:latin typeface="Times New Roman" pitchFamily="18" charset="0"/>
                <a:cs typeface="Times New Roman" pitchFamily="18" charset="0"/>
              </a:rPr>
              <a:t>www.degan.com</a:t>
            </a:r>
            <a:endParaRPr lang="en-US" sz="2400" dirty="0">
              <a:solidFill>
                <a:schemeClr val="accent2">
                  <a:lumMod val="75000"/>
                </a:schemeClr>
              </a:solidFill>
              <a:latin typeface="Times New Roman" pitchFamily="18" charset="0"/>
              <a:cs typeface="Times New Roman" pitchFamily="18" charset="0"/>
            </a:endParaRPr>
          </a:p>
          <a:p>
            <a:pPr algn="ctr">
              <a:spcAft>
                <a:spcPts val="1800"/>
              </a:spcAft>
            </a:pPr>
            <a:r>
              <a:rPr lang="en-US" sz="2400" cap="all" dirty="0">
                <a:latin typeface="Times New Roman" pitchFamily="18" charset="0"/>
                <a:cs typeface="Times New Roman" pitchFamily="18" charset="0"/>
              </a:rPr>
              <a:t>Degan, Blanchard &amp; Nash</a:t>
            </a:r>
          </a:p>
          <a:p>
            <a:pPr>
              <a:spcBef>
                <a:spcPts val="0"/>
              </a:spcBef>
              <a:spcAft>
                <a:spcPts val="600"/>
              </a:spcAft>
            </a:pPr>
            <a:r>
              <a:rPr lang="en-US" sz="2000" dirty="0">
                <a:latin typeface="Times New Roman" pitchFamily="18" charset="0"/>
                <a:cs typeface="Times New Roman" pitchFamily="18" charset="0"/>
              </a:rPr>
              <a:t>	400 Poydras Street		</a:t>
            </a:r>
            <a:r>
              <a:rPr lang="en-US" sz="2000" dirty="0" smtClean="0">
                <a:latin typeface="Times New Roman" pitchFamily="18" charset="0"/>
                <a:cs typeface="Times New Roman" pitchFamily="18" charset="0"/>
              </a:rPr>
              <a:t>	6421 </a:t>
            </a:r>
            <a:r>
              <a:rPr lang="en-US" sz="2000" dirty="0">
                <a:latin typeface="Times New Roman" pitchFamily="18" charset="0"/>
                <a:cs typeface="Times New Roman" pitchFamily="18" charset="0"/>
              </a:rPr>
              <a:t>Perkins Road</a:t>
            </a:r>
          </a:p>
          <a:p>
            <a:pPr>
              <a:spcBef>
                <a:spcPts val="0"/>
              </a:spcBef>
              <a:spcAft>
                <a:spcPts val="600"/>
              </a:spcAft>
            </a:pPr>
            <a:r>
              <a:rPr lang="en-US" sz="2000" dirty="0">
                <a:latin typeface="Times New Roman" pitchFamily="18" charset="0"/>
                <a:cs typeface="Times New Roman" pitchFamily="18" charset="0"/>
              </a:rPr>
              <a:t>	Suite 2600			</a:t>
            </a:r>
            <a:r>
              <a:rPr lang="en-US" sz="2000" dirty="0" smtClean="0">
                <a:latin typeface="Times New Roman" pitchFamily="18" charset="0"/>
                <a:cs typeface="Times New Roman" pitchFamily="18" charset="0"/>
              </a:rPr>
              <a:t>	Building </a:t>
            </a:r>
            <a:r>
              <a:rPr lang="en-US" sz="2000" dirty="0">
                <a:latin typeface="Times New Roman" pitchFamily="18" charset="0"/>
                <a:cs typeface="Times New Roman" pitchFamily="18" charset="0"/>
              </a:rPr>
              <a:t>C, Suite B</a:t>
            </a:r>
          </a:p>
          <a:p>
            <a:pPr>
              <a:spcBef>
                <a:spcPts val="0"/>
              </a:spcBef>
              <a:spcAft>
                <a:spcPts val="600"/>
              </a:spcAft>
            </a:pPr>
            <a:r>
              <a:rPr lang="en-US" sz="2000" dirty="0">
                <a:latin typeface="Times New Roman" pitchFamily="18" charset="0"/>
                <a:cs typeface="Times New Roman" pitchFamily="18" charset="0"/>
              </a:rPr>
              <a:t>	New Orleans, LA 70130		</a:t>
            </a:r>
            <a:r>
              <a:rPr lang="en-US" sz="2000" dirty="0" smtClean="0">
                <a:latin typeface="Times New Roman" pitchFamily="18" charset="0"/>
                <a:cs typeface="Times New Roman" pitchFamily="18" charset="0"/>
              </a:rPr>
              <a:t>	Baton </a:t>
            </a:r>
            <a:r>
              <a:rPr lang="en-US" sz="2000" dirty="0">
                <a:latin typeface="Times New Roman" pitchFamily="18" charset="0"/>
                <a:cs typeface="Times New Roman" pitchFamily="18" charset="0"/>
              </a:rPr>
              <a:t>Rouge, LA 70808</a:t>
            </a:r>
          </a:p>
          <a:p>
            <a:pPr>
              <a:spcBef>
                <a:spcPts val="0"/>
              </a:spcBef>
              <a:spcAft>
                <a:spcPts val="600"/>
              </a:spcAft>
            </a:pPr>
            <a:r>
              <a:rPr lang="en-US" sz="2000" dirty="0">
                <a:latin typeface="Times New Roman" pitchFamily="18" charset="0"/>
                <a:cs typeface="Times New Roman" pitchFamily="18" charset="0"/>
              </a:rPr>
              <a:t>	(504</a:t>
            </a:r>
            <a:r>
              <a:rPr lang="en-US" sz="2000" dirty="0" smtClean="0">
                <a:latin typeface="Times New Roman" pitchFamily="18" charset="0"/>
                <a:cs typeface="Times New Roman" pitchFamily="18" charset="0"/>
              </a:rPr>
              <a:t>) 529-3333</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225) 610-1110</a:t>
            </a:r>
          </a:p>
          <a:p>
            <a:r>
              <a:rPr lang="en-US" sz="2000" dirty="0">
                <a:solidFill>
                  <a:schemeClr val="tx1">
                    <a:lumMod val="75000"/>
                  </a:schemeClr>
                </a:solidFill>
                <a:latin typeface="Times New Roman" pitchFamily="18" charset="0"/>
                <a:cs typeface="Times New Roman" pitchFamily="18" charset="0"/>
              </a:rPr>
              <a:t>		</a:t>
            </a:r>
          </a:p>
          <a:p>
            <a:pPr algn="ctr"/>
            <a:endParaRPr lang="en-US" sz="2000" dirty="0">
              <a:latin typeface="Times New Roman" pitchFamily="18" charset="0"/>
              <a:cs typeface="Times New Roman" pitchFamily="18" charset="0"/>
            </a:endParaRPr>
          </a:p>
        </p:txBody>
      </p:sp>
      <p:sp>
        <p:nvSpPr>
          <p:cNvPr id="3" name="Title 2"/>
          <p:cNvSpPr>
            <a:spLocks noGrp="1"/>
          </p:cNvSpPr>
          <p:nvPr>
            <p:ph type="title"/>
          </p:nvPr>
        </p:nvSpPr>
        <p:spPr>
          <a:xfrm>
            <a:off x="352426" y="228600"/>
            <a:ext cx="8562974" cy="1066800"/>
          </a:xfrm>
        </p:spPr>
        <p:txBody>
          <a:bodyPr>
            <a:normAutofit fontScale="90000"/>
          </a:bodyPr>
          <a:lstStyle/>
          <a:p>
            <a:pPr algn="ctr"/>
            <a:r>
              <a:rPr lang="en-US" sz="2700" cap="all" dirty="0" smtClean="0">
                <a:latin typeface="Times New Roman" pitchFamily="18" charset="0"/>
                <a:cs typeface="Times New Roman" pitchFamily="18" charset="0"/>
              </a:rPr>
              <a:t>Defending The Insurance Company’s Deposition: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2200" cap="small" dirty="0">
                <a:latin typeface="Times New Roman" pitchFamily="18" charset="0"/>
                <a:cs typeface="Times New Roman" pitchFamily="18" charset="0"/>
              </a:rPr>
              <a:t>P</a:t>
            </a:r>
            <a:r>
              <a:rPr lang="en-US" sz="2200" cap="small" dirty="0" smtClean="0">
                <a:latin typeface="Times New Roman" pitchFamily="18" charset="0"/>
                <a:cs typeface="Times New Roman" pitchFamily="18" charset="0"/>
              </a:rPr>
              <a:t>anel Discussion, Cases &amp; Selected Topics</a:t>
            </a:r>
            <a:endParaRPr lang="en-US" sz="2200" dirty="0">
              <a:latin typeface="Times New Roman" pitchFamily="18" charset="0"/>
              <a:cs typeface="Times New Roman" pitchFamily="18" charset="0"/>
            </a:endParaRPr>
          </a:p>
        </p:txBody>
      </p:sp>
      <p:pic>
        <p:nvPicPr>
          <p:cNvPr id="4" name="Picture 3"/>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3029744" y="5583237"/>
            <a:ext cx="3084513"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1028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7343774" cy="4724400"/>
          </a:xfrm>
        </p:spPr>
        <p:txBody>
          <a:bodyPr anchor="ctr">
            <a:normAutofit/>
          </a:bodyPr>
          <a:lstStyle/>
          <a:p>
            <a:pPr>
              <a:spcAft>
                <a:spcPts val="1200"/>
              </a:spcAft>
              <a:buClr>
                <a:schemeClr val="tx1">
                  <a:lumMod val="95000"/>
                </a:schemeClr>
              </a:buClr>
            </a:pPr>
            <a:endParaRPr lang="en-US" sz="2800" dirty="0" smtClean="0">
              <a:latin typeface="Times New Roman" pitchFamily="18" charset="0"/>
              <a:cs typeface="Times New Roman" pitchFamily="18" charset="0"/>
            </a:endParaRPr>
          </a:p>
          <a:p>
            <a:pPr>
              <a:buClr>
                <a:schemeClr val="tx1">
                  <a:lumMod val="95000"/>
                </a:schemeClr>
              </a:buClr>
            </a:pPr>
            <a:endParaRPr lang="en-US" sz="2800" dirty="0" smtClean="0">
              <a:latin typeface="Times New Roman" pitchFamily="18" charset="0"/>
              <a:cs typeface="Times New Roman" pitchFamily="18" charset="0"/>
            </a:endParaRPr>
          </a:p>
        </p:txBody>
      </p:sp>
      <p:sp>
        <p:nvSpPr>
          <p:cNvPr id="3" name="Title 2"/>
          <p:cNvSpPr>
            <a:spLocks noGrp="1"/>
          </p:cNvSpPr>
          <p:nvPr>
            <p:ph type="title"/>
          </p:nvPr>
        </p:nvSpPr>
        <p:spPr>
          <a:xfrm>
            <a:off x="352426" y="228600"/>
            <a:ext cx="8486774" cy="1066800"/>
          </a:xfrm>
        </p:spPr>
        <p:txBody>
          <a:bodyPr/>
          <a:lstStyle/>
          <a:p>
            <a:pPr algn="ctr"/>
            <a:r>
              <a:rPr lang="en-US" cap="small" dirty="0" smtClean="0">
                <a:latin typeface="Times New Roman" pitchFamily="18" charset="0"/>
                <a:cs typeface="Times New Roman" pitchFamily="18" charset="0"/>
              </a:rPr>
              <a:t>PRESENTATION OUTLINE</a:t>
            </a:r>
            <a:endParaRPr lang="en-US" cap="small" dirty="0">
              <a:latin typeface="Times New Roman" pitchFamily="18" charset="0"/>
              <a:cs typeface="Times New Roman" pitchFamily="18" charset="0"/>
            </a:endParaRPr>
          </a:p>
        </p:txBody>
      </p:sp>
      <p:sp>
        <p:nvSpPr>
          <p:cNvPr id="4" name="Content Placeholder 2"/>
          <p:cNvSpPr txBox="1">
            <a:spLocks/>
          </p:cNvSpPr>
          <p:nvPr/>
        </p:nvSpPr>
        <p:spPr>
          <a:xfrm>
            <a:off x="685800" y="1676400"/>
            <a:ext cx="8229600" cy="4449763"/>
          </a:xfrm>
          <a:prstGeom prst="rect">
            <a:avLst/>
          </a:prstGeom>
        </p:spPr>
        <p:txBody>
          <a:bodyPr>
            <a:no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514350" indent="-514350">
              <a:lnSpc>
                <a:spcPct val="200000"/>
              </a:lnSpc>
              <a:buClr>
                <a:schemeClr val="tx1"/>
              </a:buClr>
              <a:buFont typeface="+mj-lt"/>
              <a:buAutoNum type="romanUcPeriod"/>
            </a:pPr>
            <a:r>
              <a:rPr lang="en-US" sz="3200" dirty="0" smtClean="0">
                <a:latin typeface="Times New Roman" panose="02020603050405020304" pitchFamily="18" charset="0"/>
                <a:cs typeface="Times New Roman" panose="02020603050405020304" pitchFamily="18" charset="0"/>
              </a:rPr>
              <a:t>  Pre-Deposition Issues &amp; Strategies </a:t>
            </a:r>
          </a:p>
          <a:p>
            <a:pPr marL="514350" indent="-514350">
              <a:lnSpc>
                <a:spcPct val="200000"/>
              </a:lnSpc>
              <a:buClr>
                <a:schemeClr val="tx1"/>
              </a:buClr>
              <a:buFont typeface="+mj-lt"/>
              <a:buAutoNum type="romanUcPeriod"/>
            </a:pPr>
            <a:r>
              <a:rPr lang="en-US" sz="3200" dirty="0" smtClean="0">
                <a:latin typeface="Times New Roman" panose="02020603050405020304" pitchFamily="18" charset="0"/>
                <a:cs typeface="Times New Roman" panose="02020603050405020304" pitchFamily="18" charset="0"/>
              </a:rPr>
              <a:t>  Defending the Deposition</a:t>
            </a:r>
          </a:p>
          <a:p>
            <a:pPr marL="514350" indent="-514350">
              <a:lnSpc>
                <a:spcPct val="200000"/>
              </a:lnSpc>
              <a:buClr>
                <a:schemeClr val="tx1"/>
              </a:buClr>
              <a:buFont typeface="+mj-lt"/>
              <a:buAutoNum type="romanUcPeriod"/>
            </a:pPr>
            <a:r>
              <a:rPr lang="en-US" sz="3200" dirty="0" smtClean="0">
                <a:latin typeface="Times New Roman" panose="02020603050405020304" pitchFamily="18" charset="0"/>
                <a:cs typeface="Times New Roman" panose="02020603050405020304" pitchFamily="18" charset="0"/>
              </a:rPr>
              <a:t>  Panel Discussion</a:t>
            </a:r>
          </a:p>
          <a:p>
            <a:pPr>
              <a:lnSpc>
                <a:spcPct val="200000"/>
              </a:lnSpc>
              <a:buClr>
                <a:schemeClr val="tx1"/>
              </a:buClr>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0562"/>
          <a:stretch/>
        </p:blipFill>
        <p:spPr>
          <a:xfrm>
            <a:off x="6477000" y="3544578"/>
            <a:ext cx="2362200" cy="2551422"/>
          </a:xfrm>
          <a:prstGeom prst="rect">
            <a:avLst/>
          </a:prstGeom>
          <a:ln>
            <a:noFill/>
          </a:ln>
          <a:effectLst>
            <a:softEdge rad="112500"/>
          </a:effectLst>
        </p:spPr>
      </p:pic>
    </p:spTree>
    <p:extLst>
      <p:ext uri="{BB962C8B-B14F-4D97-AF65-F5344CB8AC3E}">
        <p14:creationId xmlns:p14="http://schemas.microsoft.com/office/powerpoint/2010/main" val="32313149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1981200"/>
            <a:ext cx="8991600" cy="1354134"/>
          </a:xfrm>
        </p:spPr>
        <p:txBody>
          <a:bodyPr>
            <a:normAutofit/>
          </a:bodyPr>
          <a:lstStyle/>
          <a:p>
            <a:pPr algn="ctr"/>
            <a:r>
              <a:rPr lang="en-US" sz="4000" i="0" dirty="0">
                <a:latin typeface="Times New Roman" panose="02020603050405020304" pitchFamily="18" charset="0"/>
                <a:cs typeface="Times New Roman" panose="02020603050405020304" pitchFamily="18" charset="0"/>
              </a:rPr>
              <a:t>I</a:t>
            </a:r>
            <a:r>
              <a:rPr lang="en-US" sz="4000" i="0" dirty="0" smtClean="0">
                <a:latin typeface="Times New Roman" panose="02020603050405020304" pitchFamily="18" charset="0"/>
                <a:cs typeface="Times New Roman" panose="02020603050405020304" pitchFamily="18" charset="0"/>
              </a:rPr>
              <a:t>. PRE-DEPO ISSUES &amp; STRATEGIES</a:t>
            </a:r>
            <a:endParaRPr lang="en-US" sz="4000"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3204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7370" y="1502926"/>
            <a:ext cx="8014630" cy="375487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Bad Faith Misrepresentation Policy Ambiguities Lost Policy Additional Insured Claims Insurer Mistake</a:t>
            </a:r>
          </a:p>
          <a:p>
            <a:pPr algn="ct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Agent Mistake Wrong Policy </a:t>
            </a:r>
            <a:r>
              <a:rPr lang="en-US" sz="1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Failure To Procure Correct Coverage </a:t>
            </a: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Bad Faith Misrepresentation Policy</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Ambiguities Lost Policy Additional Insured Claims Insurer </a:t>
            </a: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Mistake Agent </a:t>
            </a: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Mistake Wrong Policy Failure </a:t>
            </a:r>
            <a:endPar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 </a:t>
            </a: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Procure </a:t>
            </a: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Correct </a:t>
            </a: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Coverage </a:t>
            </a: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Bad</a:t>
            </a: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Faith Misrepresentation Policy Ambiguities Lost Policy Additional </a:t>
            </a:r>
            <a:endPar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Insured </a:t>
            </a: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Claims Insurer Mistake Agent Mistake Wrong Policy Failure To Procure Correct Coverage </a:t>
            </a:r>
            <a:endParaRPr lang="en-US" sz="1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Bad Faith Misrepresentation Policy Ambiguities Lost Policy Additional Insured Claims Insurer Mistake</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Agent Mistake Wrong Policy Failure To Procure Correct Coverage Bad Faith Misrepresentation Policy</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Ambiguities Lost Policy Additional Insured Claims Insurer Mistake Agent Mistake Wrong Policy Failure </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 Procure Correct Coverage Bad Faith Misrepresentation Policy Ambiguities Lost Policy Additional </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Insured Claims Insurer Mistake Agent Mistake Wrong Policy Failure To Procure Correct Coverage </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Bad Faith Misrepresentation Policy Ambiguities Lost Policy Additional Insured Claims Insurer Mistake</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Agent Mistake Wrong Policy Failure To Procure Correct Coverage Bad Faith Misrepresentation Policy</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Ambiguities Lost Policy Additional Insured Claims Insurer Mistake Agent Mistake Wrong Policy Failure </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 Procure Correct Coverage Bad Faith Misrepresentation Policy Ambiguities Lost Policy Additional </a:t>
            </a:r>
          </a:p>
          <a:p>
            <a:pPr algn="ctr"/>
            <a:r>
              <a:rPr 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Insured Claims Insurer Mistake Agent Mistake Wrong Policy Failure To Procure Correct Coverage </a:t>
            </a:r>
          </a:p>
          <a:p>
            <a:pPr algn="ctr"/>
            <a:endParaRPr 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a:t>
            </a:r>
            <a:r>
              <a:rPr lang="en-US" sz="3200" cap="small" dirty="0" smtClean="0">
                <a:latin typeface="Times New Roman" panose="02020603050405020304" pitchFamily="18" charset="0"/>
                <a:cs typeface="Times New Roman" panose="02020603050405020304" pitchFamily="18" charset="0"/>
              </a:rPr>
              <a:t>. Pre-Depo Issues</a:t>
            </a:r>
            <a:endParaRPr lang="en-US" sz="3200" cap="small" dirty="0">
              <a:latin typeface="Times New Roman" panose="02020603050405020304" pitchFamily="18" charset="0"/>
              <a:cs typeface="Times New Roman" panose="02020603050405020304" pitchFamily="18" charset="0"/>
            </a:endParaRPr>
          </a:p>
        </p:txBody>
      </p:sp>
      <p:sp>
        <p:nvSpPr>
          <p:cNvPr id="6" name="Isosceles Triangle 5"/>
          <p:cNvSpPr/>
          <p:nvPr/>
        </p:nvSpPr>
        <p:spPr>
          <a:xfrm>
            <a:off x="1905000" y="1143000"/>
            <a:ext cx="4953000" cy="3886200"/>
          </a:xfrm>
          <a:prstGeom prst="triangle">
            <a:avLst/>
          </a:prstGeom>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descr="C:\Users\mgautreaux\AppData\Local\Microsoft\Windows\Temporary Internet Files\Content.IE5\1SWH4N8S\Man-With-Question-0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362200"/>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p:cNvSpPr txBox="1">
            <a:spLocks/>
          </p:cNvSpPr>
          <p:nvPr/>
        </p:nvSpPr>
        <p:spPr>
          <a:xfrm>
            <a:off x="533400" y="5029201"/>
            <a:ext cx="8229600" cy="1219199"/>
          </a:xfrm>
          <a:prstGeom prst="rect">
            <a:avLst/>
          </a:prstGeom>
        </p:spPr>
        <p:txBody>
          <a:bodyPr>
            <a:no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algn="ctr">
              <a:lnSpc>
                <a:spcPct val="200000"/>
              </a:lnSpc>
              <a:buClr>
                <a:schemeClr val="tx1"/>
              </a:buClr>
            </a:pPr>
            <a:r>
              <a:rPr lang="en-US" sz="3200" dirty="0" smtClean="0">
                <a:latin typeface="Times New Roman" panose="02020603050405020304" pitchFamily="18" charset="0"/>
                <a:cs typeface="Times New Roman" panose="02020603050405020304" pitchFamily="18" charset="0"/>
              </a:rPr>
              <a:t>What Claim Types Lead to Insurer Depos? </a:t>
            </a:r>
          </a:p>
          <a:p>
            <a:pPr>
              <a:lnSpc>
                <a:spcPct val="200000"/>
              </a:lnSpc>
              <a:buClr>
                <a:schemeClr val="tx1"/>
              </a:buClr>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7080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a:t>
            </a:r>
            <a:r>
              <a:rPr lang="en-US" sz="3200" cap="small" dirty="0" smtClean="0">
                <a:latin typeface="Times New Roman" panose="02020603050405020304" pitchFamily="18" charset="0"/>
                <a:cs typeface="Times New Roman" panose="02020603050405020304" pitchFamily="18" charset="0"/>
              </a:rPr>
              <a:t>. Pre-Depo Issues</a:t>
            </a:r>
            <a:endParaRPr lang="en-US" sz="3200" cap="small"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685800" y="1676400"/>
            <a:ext cx="8229600" cy="4449763"/>
          </a:xfrm>
          <a:prstGeom prst="rect">
            <a:avLst/>
          </a:prstGeom>
        </p:spPr>
        <p:txBody>
          <a:bodyPr>
            <a:no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algn="ctr">
              <a:lnSpc>
                <a:spcPct val="200000"/>
              </a:lnSpc>
              <a:buClr>
                <a:schemeClr val="tx1"/>
              </a:buClr>
            </a:pPr>
            <a:r>
              <a:rPr lang="en-US" sz="2800" b="1" u="sng" dirty="0" smtClean="0">
                <a:latin typeface="Times New Roman" panose="02020603050405020304" pitchFamily="18" charset="0"/>
                <a:cs typeface="Times New Roman" panose="02020603050405020304" pitchFamily="18" charset="0"/>
              </a:rPr>
              <a:t>Good Practices and Finding Direction</a:t>
            </a:r>
            <a:endParaRPr lang="en-US" sz="2800" dirty="0">
              <a:latin typeface="Times New Roman" panose="02020603050405020304" pitchFamily="18" charset="0"/>
              <a:cs typeface="Times New Roman" panose="02020603050405020304" pitchFamily="18" charset="0"/>
            </a:endParaRPr>
          </a:p>
          <a:p>
            <a:pPr>
              <a:lnSpc>
                <a:spcPct val="200000"/>
              </a:lnSpc>
              <a:buClr>
                <a:schemeClr val="tx1"/>
              </a:buClr>
            </a:pPr>
            <a:r>
              <a:rPr lang="en-US" sz="20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  Define the claim </a:t>
            </a:r>
          </a:p>
          <a:p>
            <a:pPr>
              <a:lnSpc>
                <a:spcPct val="200000"/>
              </a:lnSpc>
              <a:buClr>
                <a:schemeClr val="tx1"/>
              </a:buClr>
            </a:pPr>
            <a:r>
              <a:rPr lang="en-US" sz="2400" dirty="0" smtClean="0">
                <a:latin typeface="Times New Roman" panose="02020603050405020304" pitchFamily="18" charset="0"/>
                <a:cs typeface="Times New Roman" panose="02020603050405020304" pitchFamily="18" charset="0"/>
              </a:rPr>
              <a:t>          2.  Be proactive</a:t>
            </a:r>
          </a:p>
          <a:p>
            <a:pPr>
              <a:lnSpc>
                <a:spcPct val="200000"/>
              </a:lnSpc>
              <a:buClr>
                <a:schemeClr val="tx1"/>
              </a:buClr>
            </a:pPr>
            <a:r>
              <a:rPr lang="en-US" sz="2400" dirty="0" smtClean="0">
                <a:latin typeface="Times New Roman" panose="02020603050405020304" pitchFamily="18" charset="0"/>
                <a:cs typeface="Times New Roman" panose="02020603050405020304" pitchFamily="18" charset="0"/>
              </a:rPr>
              <a:t>          3.  Pre-depo discovery</a:t>
            </a:r>
          </a:p>
          <a:p>
            <a:pPr>
              <a:lnSpc>
                <a:spcPct val="200000"/>
              </a:lnSpc>
              <a:buClr>
                <a:schemeClr val="tx1"/>
              </a:buClr>
            </a:pPr>
            <a:endParaRPr lang="en-US" sz="3200" dirty="0">
              <a:latin typeface="Times New Roman" panose="02020603050405020304" pitchFamily="18" charset="0"/>
              <a:cs typeface="Times New Roman" panose="02020603050405020304" pitchFamily="18" charset="0"/>
            </a:endParaRPr>
          </a:p>
        </p:txBody>
      </p:sp>
      <p:pic>
        <p:nvPicPr>
          <p:cNvPr id="2050" name="Picture 2" descr="C:\Users\mgautreaux\AppData\Local\Microsoft\Windows\Temporary Internet Files\Content.IE5\RMFVXHI2\compas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2693" y="3367697"/>
            <a:ext cx="3074107" cy="2880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0302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 Pre-Depo Issues</a:t>
            </a:r>
          </a:p>
        </p:txBody>
      </p:sp>
      <p:sp>
        <p:nvSpPr>
          <p:cNvPr id="4" name="Content Placeholder 3"/>
          <p:cNvSpPr>
            <a:spLocks noGrp="1"/>
          </p:cNvSpPr>
          <p:nvPr>
            <p:ph idx="4294967295"/>
          </p:nvPr>
        </p:nvSpPr>
        <p:spPr>
          <a:xfrm>
            <a:off x="594360" y="2057400"/>
            <a:ext cx="7955280" cy="4114800"/>
          </a:xfrm>
          <a:prstGeom prst="rect">
            <a:avLst/>
          </a:prstGeom>
        </p:spPr>
        <p:txBody>
          <a:bodyPr>
            <a:normAutofit/>
          </a:bodyPr>
          <a:lstStyle/>
          <a:p>
            <a:pPr>
              <a:spcBef>
                <a:spcPts val="0"/>
              </a:spcBef>
            </a:pPr>
            <a:r>
              <a:rPr lang="en-US" sz="2400" i="1" dirty="0" smtClean="0">
                <a:latin typeface="Times New Roman" panose="02020603050405020304" pitchFamily="18" charset="0"/>
                <a:cs typeface="Times New Roman" panose="02020603050405020304" pitchFamily="18" charset="0"/>
              </a:rPr>
              <a:t>Penn. Nat. v. </a:t>
            </a:r>
            <a:r>
              <a:rPr lang="en-US" sz="2400" i="1" dirty="0" err="1" smtClean="0">
                <a:latin typeface="Times New Roman" panose="02020603050405020304" pitchFamily="18" charset="0"/>
                <a:cs typeface="Times New Roman" panose="02020603050405020304" pitchFamily="18" charset="0"/>
              </a:rPr>
              <a:t>Doscher’s</a:t>
            </a:r>
            <a:r>
              <a:rPr lang="en-US" sz="2400" i="1" dirty="0" smtClean="0">
                <a:latin typeface="Times New Roman" panose="02020603050405020304" pitchFamily="18" charset="0"/>
                <a:cs typeface="Times New Roman" panose="02020603050405020304" pitchFamily="18" charset="0"/>
              </a:rPr>
              <a:t>, 2012 WL 652638 (South Carolina)</a:t>
            </a:r>
            <a:endParaRPr lang="en-US" dirty="0" smtClean="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“There are no claims for bad faith or breach of duty or contract properly before the court.”</a:t>
            </a:r>
          </a:p>
          <a:p>
            <a:pPr>
              <a:spcBef>
                <a:spcPts val="0"/>
              </a:spcBef>
            </a:pPr>
            <a:endParaRPr lang="en-US" sz="2000" i="1" dirty="0" smtClean="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a:spcBef>
                <a:spcPts val="0"/>
              </a:spcBef>
            </a:pPr>
            <a:r>
              <a:rPr lang="en-US" sz="2400" i="1" dirty="0" err="1" smtClean="0">
                <a:latin typeface="Times New Roman" panose="02020603050405020304" pitchFamily="18" charset="0"/>
                <a:cs typeface="Times New Roman" panose="02020603050405020304" pitchFamily="18" charset="0"/>
              </a:rPr>
              <a:t>Dombach</a:t>
            </a:r>
            <a:r>
              <a:rPr lang="en-US" sz="2400" i="1" dirty="0" smtClean="0">
                <a:latin typeface="Times New Roman" panose="02020603050405020304" pitchFamily="18" charset="0"/>
                <a:cs typeface="Times New Roman" panose="02020603050405020304" pitchFamily="18" charset="0"/>
              </a:rPr>
              <a:t> v. Allstate, 1998 WL 695998 (Pennsylvania)</a:t>
            </a:r>
            <a:endParaRPr lang="en-US" sz="2000" dirty="0">
              <a:latin typeface="Times New Roman" panose="02020603050405020304" pitchFamily="18" charset="0"/>
              <a:cs typeface="Times New Roman" panose="02020603050405020304" pitchFamily="18" charset="0"/>
            </a:endParaRPr>
          </a:p>
          <a:p>
            <a:pPr marL="342900" indent="-342900" algn="just">
              <a:spcBef>
                <a:spcPts val="0"/>
              </a:spcBef>
              <a:buClr>
                <a:schemeClr val="tx1"/>
              </a:buClr>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defendant is … trying to put plaintiff’s case in a shoe box, then plaintiff is trying … to put it in the hold of a large trans-Atlantic cargo carrying ship.  Neither container is representative of the approach to discovery contemplated under federal rules.”</a:t>
            </a:r>
            <a:endParaRPr lang="en-US" sz="2000" dirty="0">
              <a:latin typeface="Times New Roman" panose="02020603050405020304" pitchFamily="18" charset="0"/>
              <a:cs typeface="Times New Roman" panose="02020603050405020304" pitchFamily="18" charset="0"/>
            </a:endParaRPr>
          </a:p>
          <a:p>
            <a:pPr>
              <a:spcBef>
                <a:spcPts val="0"/>
              </a:spcBef>
              <a:buClr>
                <a:schemeClr val="tx1"/>
              </a:buClr>
            </a:pP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87286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 Pre-Depo Issues</a:t>
            </a:r>
          </a:p>
        </p:txBody>
      </p:sp>
      <p:sp>
        <p:nvSpPr>
          <p:cNvPr id="4" name="Content Placeholder 3"/>
          <p:cNvSpPr>
            <a:spLocks noGrp="1"/>
          </p:cNvSpPr>
          <p:nvPr>
            <p:ph idx="4294967295"/>
          </p:nvPr>
        </p:nvSpPr>
        <p:spPr>
          <a:xfrm>
            <a:off x="594360" y="1676400"/>
            <a:ext cx="7955280" cy="4587240"/>
          </a:xfrm>
          <a:prstGeom prst="rect">
            <a:avLst/>
          </a:prstGeom>
        </p:spPr>
        <p:txBody>
          <a:bodyPr>
            <a:normAutofit/>
          </a:bodyPr>
          <a:lstStyle/>
          <a:p>
            <a:pPr algn="ctr">
              <a:spcBef>
                <a:spcPts val="0"/>
              </a:spcBef>
            </a:pPr>
            <a:r>
              <a:rPr lang="en-US" sz="2400" i="1" dirty="0" smtClean="0">
                <a:latin typeface="Times New Roman" panose="02020603050405020304" pitchFamily="18" charset="0"/>
                <a:cs typeface="Times New Roman" panose="02020603050405020304" pitchFamily="18" charset="0"/>
              </a:rPr>
              <a:t>Westfield v. Zurich American Ins. Co.,</a:t>
            </a:r>
            <a:endParaRPr lang="en-US" sz="2400" i="1" dirty="0">
              <a:latin typeface="Times New Roman" panose="02020603050405020304" pitchFamily="18" charset="0"/>
              <a:cs typeface="Times New Roman" panose="02020603050405020304" pitchFamily="18" charset="0"/>
            </a:endParaRPr>
          </a:p>
          <a:p>
            <a:pPr algn="ctr">
              <a:spcBef>
                <a:spcPts val="0"/>
              </a:spcBef>
            </a:pPr>
            <a:r>
              <a:rPr lang="en-US" sz="2400" dirty="0" smtClean="0">
                <a:latin typeface="Times New Roman" panose="02020603050405020304" pitchFamily="18" charset="0"/>
                <a:cs typeface="Times New Roman" panose="02020603050405020304" pitchFamily="18" charset="0"/>
              </a:rPr>
              <a:t>2009 WL 5908006 (Maryland)</a:t>
            </a:r>
            <a:endParaRPr lang="en-US" sz="24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just">
              <a:spcBef>
                <a:spcPts val="0"/>
              </a:spcBef>
            </a:pPr>
            <a:r>
              <a:rPr lang="en-US" sz="2000" dirty="0" smtClean="0">
                <a:latin typeface="Times New Roman" panose="02020603050405020304" pitchFamily="18" charset="0"/>
                <a:cs typeface="Times New Roman" panose="02020603050405020304" pitchFamily="18" charset="0"/>
              </a:rPr>
              <a:t>“…[N]o party has alleged or demonstrated that any Lexington policy provision is ambiguous…. What Lexington believes its own policy means is not important because the court must interpret the policy language as written.”</a:t>
            </a:r>
          </a:p>
          <a:p>
            <a:pPr algn="just">
              <a:spcBef>
                <a:spcPts val="0"/>
              </a:spcBef>
            </a:pPr>
            <a:endParaRPr lang="en-US" sz="2000" dirty="0">
              <a:latin typeface="Times New Roman" panose="02020603050405020304" pitchFamily="18" charset="0"/>
              <a:cs typeface="Times New Roman" panose="02020603050405020304" pitchFamily="18" charset="0"/>
            </a:endParaRPr>
          </a:p>
          <a:p>
            <a:pPr algn="just">
              <a:spcBef>
                <a:spcPts val="0"/>
              </a:spcBef>
            </a:pPr>
            <a:r>
              <a:rPr lang="en-US" sz="2000" dirty="0" smtClean="0">
                <a:latin typeface="Times New Roman" panose="02020603050405020304" pitchFamily="18" charset="0"/>
                <a:cs typeface="Times New Roman" panose="02020603050405020304" pitchFamily="18" charset="0"/>
              </a:rPr>
              <a:t>“The court will grant Lexington’s Motion for a Protective Order and direct that … Lexington’s designee … need [not] answer questions concerning topics three and fourteen contained in the notice of deposition….”</a:t>
            </a:r>
            <a:endParaRPr lang="en-US" sz="2000"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4470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cap="small" dirty="0">
                <a:latin typeface="Times New Roman" panose="02020603050405020304" pitchFamily="18" charset="0"/>
                <a:cs typeface="Times New Roman" panose="02020603050405020304" pitchFamily="18" charset="0"/>
              </a:rPr>
              <a:t>I</a:t>
            </a:r>
            <a:r>
              <a:rPr lang="en-US" sz="3200" cap="small" dirty="0" smtClean="0">
                <a:latin typeface="Times New Roman" panose="02020603050405020304" pitchFamily="18" charset="0"/>
                <a:cs typeface="Times New Roman" panose="02020603050405020304" pitchFamily="18" charset="0"/>
              </a:rPr>
              <a:t>. Pre-Depo Issues</a:t>
            </a:r>
            <a:endParaRPr lang="en-US" sz="3200" cap="small"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658427" y="1295401"/>
            <a:ext cx="8229600" cy="990600"/>
          </a:xfrm>
          <a:prstGeom prst="rect">
            <a:avLst/>
          </a:prstGeom>
        </p:spPr>
        <p:txBody>
          <a:bodyPr>
            <a:no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algn="ctr">
              <a:spcBef>
                <a:spcPts val="0"/>
              </a:spcBef>
              <a:buClr>
                <a:schemeClr val="tx1"/>
              </a:buClr>
            </a:pPr>
            <a:r>
              <a:rPr lang="en-US" sz="3200" b="1" i="1" dirty="0" smtClean="0">
                <a:latin typeface="Times New Roman" panose="02020603050405020304" pitchFamily="18" charset="0"/>
                <a:cs typeface="Times New Roman" panose="02020603050405020304" pitchFamily="18" charset="0"/>
              </a:rPr>
              <a:t>Preparation Pitfalls</a:t>
            </a:r>
          </a:p>
          <a:p>
            <a:pPr>
              <a:lnSpc>
                <a:spcPct val="200000"/>
              </a:lnSpc>
              <a:buClr>
                <a:schemeClr val="tx1"/>
              </a:buClr>
            </a:pPr>
            <a:endParaRPr lang="en-US" sz="3200" dirty="0">
              <a:latin typeface="Times New Roman" panose="02020603050405020304" pitchFamily="18" charset="0"/>
              <a:cs typeface="Times New Roman" panose="02020603050405020304" pitchFamily="18" charset="0"/>
            </a:endParaRPr>
          </a:p>
        </p:txBody>
      </p:sp>
      <p:pic>
        <p:nvPicPr>
          <p:cNvPr id="4103" name="Picture 7" descr="C:\Users\mgautreaux\AppData\Local\Microsoft\Windows\Temporary Internet Files\Content.IE5\1HM1QU3O\prepare_to_rock_by_pekoeblaze-d7c0ajj[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558653"/>
            <a:ext cx="2057400" cy="307074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rot="1285809">
            <a:off x="743212" y="2709132"/>
            <a:ext cx="375006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Discussion With Others</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Rectangle 20"/>
          <p:cNvSpPr/>
          <p:nvPr/>
        </p:nvSpPr>
        <p:spPr>
          <a:xfrm rot="938665">
            <a:off x="3367681" y="2462866"/>
            <a:ext cx="300524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Document Review</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 name="Rectangle 21"/>
          <p:cNvSpPr/>
          <p:nvPr/>
        </p:nvSpPr>
        <p:spPr>
          <a:xfrm rot="19529436">
            <a:off x="4672649" y="3479446"/>
            <a:ext cx="2827698"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Training Manuals</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 name="Rectangle 22"/>
          <p:cNvSpPr/>
          <p:nvPr/>
        </p:nvSpPr>
        <p:spPr>
          <a:xfrm rot="20657939">
            <a:off x="5977307" y="5016874"/>
            <a:ext cx="1988045"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Supervisors</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4" name="Rectangle 23"/>
          <p:cNvSpPr/>
          <p:nvPr/>
        </p:nvSpPr>
        <p:spPr>
          <a:xfrm rot="2308413">
            <a:off x="4003624" y="4854100"/>
            <a:ext cx="1539204"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rivilege</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567674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3649</TotalTime>
  <Words>1163</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Mylar</vt:lpstr>
      <vt:lpstr>Defending The Insurance Company’s Deposition</vt:lpstr>
      <vt:lpstr>Presented By:</vt:lpstr>
      <vt:lpstr>PRESENTATION OUTLINE</vt:lpstr>
      <vt:lpstr>PowerPoint Presentation</vt:lpstr>
      <vt:lpstr>I. Pre-Depo Issues</vt:lpstr>
      <vt:lpstr>I. Pre-Depo Issues</vt:lpstr>
      <vt:lpstr>I. Pre-Depo Issues</vt:lpstr>
      <vt:lpstr>I. Pre-Depo Issues</vt:lpstr>
      <vt:lpstr>I. Pre-Depo Issues</vt:lpstr>
      <vt:lpstr>I. Pre-Depo Issues</vt:lpstr>
      <vt:lpstr>I. Pre-Depo Issues</vt:lpstr>
      <vt:lpstr>I. Pre-Depo Issues</vt:lpstr>
      <vt:lpstr>I. Pre-Depo Issues</vt:lpstr>
      <vt:lpstr> </vt:lpstr>
      <vt:lpstr>II. Defending The Depo</vt:lpstr>
      <vt:lpstr>II. Defending The Depo</vt:lpstr>
      <vt:lpstr>II. Defending The Depo</vt:lpstr>
      <vt:lpstr>II. Defending The Depo</vt:lpstr>
      <vt:lpstr> </vt:lpstr>
      <vt:lpstr>Defending The Insurance Company’s Deposition: Panel Discussion, Cases &amp; Selected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dhenson</dc:creator>
  <cp:lastModifiedBy>Angie Lambertson</cp:lastModifiedBy>
  <cp:revision>129</cp:revision>
  <cp:lastPrinted>2014-09-10T15:26:55Z</cp:lastPrinted>
  <dcterms:created xsi:type="dcterms:W3CDTF">2013-08-12T13:00:12Z</dcterms:created>
  <dcterms:modified xsi:type="dcterms:W3CDTF">2015-11-02T15:54:16Z</dcterms:modified>
</cp:coreProperties>
</file>