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258" r:id="rId4"/>
    <p:sldId id="257" r:id="rId5"/>
    <p:sldId id="262" r:id="rId6"/>
    <p:sldId id="259" r:id="rId7"/>
    <p:sldId id="260" r:id="rId8"/>
    <p:sldId id="269" r:id="rId9"/>
    <p:sldId id="261" r:id="rId10"/>
    <p:sldId id="283" r:id="rId11"/>
    <p:sldId id="267" r:id="rId12"/>
    <p:sldId id="268" r:id="rId13"/>
    <p:sldId id="263" r:id="rId14"/>
    <p:sldId id="264" r:id="rId15"/>
    <p:sldId id="275" r:id="rId16"/>
    <p:sldId id="265" r:id="rId17"/>
    <p:sldId id="284" r:id="rId18"/>
    <p:sldId id="271" r:id="rId19"/>
    <p:sldId id="278" r:id="rId20"/>
    <p:sldId id="285" r:id="rId21"/>
    <p:sldId id="270" r:id="rId22"/>
    <p:sldId id="274" r:id="rId23"/>
    <p:sldId id="272" r:id="rId24"/>
    <p:sldId id="289" r:id="rId25"/>
    <p:sldId id="288" r:id="rId26"/>
    <p:sldId id="286" r:id="rId27"/>
    <p:sldId id="287" r:id="rId28"/>
    <p:sldId id="291" r:id="rId29"/>
    <p:sldId id="290" r:id="rId30"/>
    <p:sldId id="293" r:id="rId31"/>
    <p:sldId id="292" r:id="rId32"/>
    <p:sldId id="294" r:id="rId33"/>
    <p:sldId id="266" r:id="rId34"/>
  </p:sldIdLst>
  <p:sldSz cx="9144000" cy="6858000" type="screen4x3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82" autoAdjust="0"/>
  </p:normalViewPr>
  <p:slideViewPr>
    <p:cSldViewPr snapToGrid="0" snapToObjects="1">
      <p:cViewPr>
        <p:scale>
          <a:sx n="98" d="100"/>
          <a:sy n="98" d="100"/>
        </p:scale>
        <p:origin x="-160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293750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have a consistent</a:t>
            </a:r>
            <a:r>
              <a:rPr lang="en-US" baseline="0" dirty="0" smtClean="0"/>
              <a:t> image across all owned media?</a:t>
            </a:r>
          </a:p>
          <a:p>
            <a:r>
              <a:rPr lang="en-US" dirty="0" smtClean="0"/>
              <a:t>It’s important</a:t>
            </a:r>
            <a:r>
              <a:rPr lang="en-US" baseline="0" dirty="0" smtClean="0"/>
              <a:t> to have a consistent image across all owned media.  Owned media is your website, online professional profiles, blogs, firm generated press releases etc.</a:t>
            </a:r>
          </a:p>
          <a:p>
            <a:endParaRPr lang="en-US" baseline="0" dirty="0" smtClean="0"/>
          </a:p>
          <a:p>
            <a:r>
              <a:rPr lang="en-US" dirty="0" smtClean="0"/>
              <a:t>Is</a:t>
            </a:r>
            <a:r>
              <a:rPr lang="en-US" baseline="0" dirty="0" smtClean="0"/>
              <a:t> your website or blog informative and helpful to potential clients?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you really social on social media – this speaks to your level of engagement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your LinkedIn profile and company page </a:t>
            </a:r>
            <a:r>
              <a:rPr lang="en-US" baseline="0" dirty="0" err="1" smtClean="0"/>
              <a:t>opitmized</a:t>
            </a:r>
            <a:r>
              <a:rPr lang="en-US" baseline="0" dirty="0" smtClean="0"/>
              <a:t> and consistent with other professional profiles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7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6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adwords.google.com</a:t>
            </a:r>
            <a:r>
              <a:rPr lang="en-US" dirty="0" smtClean="0"/>
              <a:t>/</a:t>
            </a:r>
            <a:r>
              <a:rPr lang="en-US" dirty="0" err="1" smtClean="0"/>
              <a:t>keywordplanner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3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indent="4572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indent="9144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indent="13716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indent="1828800">
        <a:defRPr sz="44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body" idx="4294967295"/>
          </p:nvPr>
        </p:nvSpPr>
        <p:spPr>
          <a:xfrm>
            <a:off x="609600" y="3886200"/>
            <a:ext cx="8001000" cy="762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  <a:defRPr>
                <a:solidFill>
                  <a:srgbClr val="FFFFFF"/>
                </a:solidFill>
              </a:defRPr>
            </a:pPr>
            <a:r>
              <a:rPr lang="en-US" dirty="0" smtClean="0"/>
              <a:t>What does yours look like?</a:t>
            </a:r>
            <a:endParaRPr dirty="0"/>
          </a:p>
        </p:txBody>
      </p:sp>
      <p:sp>
        <p:nvSpPr>
          <p:cNvPr id="9" name="Shape 9"/>
          <p:cNvSpPr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 algn="ctr"/>
            <a:r>
              <a:rPr lang="en-US" dirty="0" smtClean="0"/>
              <a:t>Your Digital Footprint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100" y="3035300"/>
            <a:ext cx="60833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role of SEO and SMO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41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 idx="4294967295"/>
          </p:nvPr>
        </p:nvSpPr>
        <p:spPr>
          <a:xfrm>
            <a:off x="427495" y="-1"/>
            <a:ext cx="8106905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sz="3200" dirty="0" smtClean="0"/>
              <a:t>How do you strengthen your digital footprint?</a:t>
            </a:r>
            <a:endParaRPr sz="3200" dirty="0"/>
          </a:p>
        </p:txBody>
      </p:sp>
      <p:sp>
        <p:nvSpPr>
          <p:cNvPr id="22" name="Shape 22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SEO – optimize search results for your name and your firm</a:t>
            </a:r>
          </a:p>
          <a:p>
            <a:pPr marL="514350" lvl="0" indent="-514350">
              <a:buAutoNum type="arabicPeriod"/>
            </a:pP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/>
              <a:t>SMO -  optimize use of social media – your website and online networking profiles to increase brand awareness</a:t>
            </a:r>
          </a:p>
          <a:p>
            <a:pPr marL="514350" lvl="0" indent="-514350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706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Search Engine Optimization</a:t>
            </a:r>
            <a:endParaRPr dirty="0"/>
          </a:p>
        </p:txBody>
      </p:sp>
      <p:sp>
        <p:nvSpPr>
          <p:cNvPr id="25" name="Shape 25"/>
          <p:cNvSpPr>
            <a:spLocks noGrp="1"/>
          </p:cNvSpPr>
          <p:nvPr>
            <p:ph type="body" idx="4294967295"/>
          </p:nvPr>
        </p:nvSpPr>
        <p:spPr>
          <a:xfrm>
            <a:off x="108183" y="1320358"/>
            <a:ext cx="4005182" cy="43270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On your website, blog and professional networking profiles use keywords that are important for others to find you on Google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Let Google help you </a:t>
            </a:r>
          </a:p>
          <a:p>
            <a:pPr marL="0" lvl="0" indent="0">
              <a:buNone/>
            </a:pPr>
            <a:r>
              <a:rPr lang="en-US" sz="2800" dirty="0" smtClean="0"/>
              <a:t>find keywords</a:t>
            </a: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365" y="1532628"/>
            <a:ext cx="4936441" cy="38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70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Google searches…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2831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Finding Keywords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16" y="1143001"/>
            <a:ext cx="5607734" cy="4146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371" y="5365497"/>
            <a:ext cx="59018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https://</a:t>
            </a:r>
            <a:r>
              <a:rPr lang="en-US" sz="1800" dirty="0" err="1" smtClean="0">
                <a:solidFill>
                  <a:srgbClr val="000000"/>
                </a:solidFill>
              </a:rPr>
              <a:t>adwords.google.com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keywordplanner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Social Media Optimization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431292" y="1143001"/>
            <a:ext cx="8103108" cy="441959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Where do you show up online and in social media?</a:t>
            </a:r>
          </a:p>
          <a:p>
            <a:pPr lvl="0">
              <a:buFont typeface="Wingdings" charset="2"/>
              <a:buChar char="Ø"/>
            </a:pPr>
            <a:r>
              <a:rPr lang="en-US" dirty="0" smtClean="0"/>
              <a:t>Website/blog</a:t>
            </a:r>
          </a:p>
          <a:p>
            <a:pPr lvl="0">
              <a:buFont typeface="Wingdings" charset="2"/>
              <a:buChar char="Ø"/>
            </a:pPr>
            <a:r>
              <a:rPr lang="en-US" dirty="0" smtClean="0"/>
              <a:t>LinkedIn</a:t>
            </a:r>
          </a:p>
          <a:p>
            <a:pPr lvl="0">
              <a:buFont typeface="Wingdings" charset="2"/>
              <a:buChar char="Ø"/>
            </a:pPr>
            <a:r>
              <a:rPr lang="en-US" dirty="0" smtClean="0"/>
              <a:t>Twitter</a:t>
            </a:r>
          </a:p>
          <a:p>
            <a:pPr lvl="0">
              <a:buFont typeface="Wingdings" charset="2"/>
              <a:buChar char="Ø"/>
            </a:pPr>
            <a:r>
              <a:rPr lang="en-US" dirty="0" smtClean="0"/>
              <a:t>Facebook</a:t>
            </a:r>
          </a:p>
          <a:p>
            <a:pPr lvl="0">
              <a:buFont typeface="Wingdings" charset="2"/>
              <a:buChar char="Ø"/>
            </a:pPr>
            <a:r>
              <a:rPr lang="en-US" dirty="0" smtClean="0"/>
              <a:t>YouTube Channel</a:t>
            </a:r>
          </a:p>
          <a:p>
            <a:pPr lvl="0">
              <a:buFont typeface="Wingdings" charset="2"/>
              <a:buChar char="Ø"/>
            </a:pPr>
            <a:r>
              <a:rPr lang="en-US" dirty="0" smtClean="0"/>
              <a:t>Google+ Page</a:t>
            </a:r>
          </a:p>
          <a:p>
            <a:pPr marL="0" lv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522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Social Media Optimization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buChar char="•"/>
            </a:pPr>
            <a:r>
              <a:rPr lang="en-US" dirty="0" smtClean="0"/>
              <a:t>Share updates on various platforms to amplify presence</a:t>
            </a:r>
          </a:p>
          <a:p>
            <a:pPr lvl="0">
              <a:buChar char="•"/>
            </a:pPr>
            <a:r>
              <a:rPr lang="en-US" dirty="0" smtClean="0"/>
              <a:t>Include external linking on website and professional profiles to increase relevance and ranking </a:t>
            </a:r>
          </a:p>
          <a:p>
            <a:pPr lvl="0">
              <a:buChar char="•"/>
            </a:pPr>
            <a:r>
              <a:rPr lang="en-US" dirty="0" smtClean="0"/>
              <a:t>Include website and LinkedIn profile vanity link in email signature block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24200"/>
            <a:ext cx="81153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000000"/>
                </a:solidFill>
              </a:rPr>
              <a:t>Online Reviews – Do they matter?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817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Yes reviews matter!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31900"/>
            <a:ext cx="75311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37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Cultivate Positive Reviews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3934296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buChar char="•"/>
            </a:pPr>
            <a:r>
              <a:rPr lang="en-US" dirty="0" smtClean="0"/>
              <a:t>LinkedIn – ask for recommendations</a:t>
            </a:r>
          </a:p>
          <a:p>
            <a:pPr lvl="0">
              <a:buChar char="•"/>
            </a:pPr>
            <a:endParaRPr lang="en-US" dirty="0" smtClean="0"/>
          </a:p>
          <a:p>
            <a:pPr lvl="0">
              <a:buChar char="•"/>
            </a:pPr>
            <a:r>
              <a:rPr lang="en-US" dirty="0" smtClean="0"/>
              <a:t>Review content posted by others on your profiles (AVVO)</a:t>
            </a:r>
          </a:p>
          <a:p>
            <a:pPr marL="0" lvl="0" indent="0">
              <a:buNone/>
            </a:pPr>
            <a:endParaRPr lang="en-US" dirty="0" smtClean="0"/>
          </a:p>
          <a:p>
            <a:pPr lvl="0">
              <a:buChar char="•"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3650932"/>
            <a:ext cx="2921000" cy="147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26" y="129540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2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What we will cover today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What is your digital footprint and why it matters</a:t>
            </a:r>
          </a:p>
          <a:p>
            <a:pPr marL="514350" lvl="0" indent="-514350">
              <a:buAutoNum type="arabicPeriod"/>
            </a:pPr>
            <a:r>
              <a:rPr lang="en-US" dirty="0" smtClean="0"/>
              <a:t>The role of SEO and SMO </a:t>
            </a:r>
          </a:p>
          <a:p>
            <a:pPr marL="514350" lvl="0" indent="-514350">
              <a:buAutoNum type="arabicPeriod"/>
            </a:pPr>
            <a:r>
              <a:rPr lang="en-US" dirty="0" smtClean="0"/>
              <a:t>Online reviews – do they matter?</a:t>
            </a:r>
          </a:p>
          <a:p>
            <a:pPr marL="514350" lvl="0" indent="-514350">
              <a:buAutoNum type="arabicPeriod"/>
            </a:pPr>
            <a:r>
              <a:rPr lang="en-US" dirty="0" smtClean="0"/>
              <a:t>Tips for strengthening your online presence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522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610" y="2539905"/>
            <a:ext cx="771261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Tips for polishing your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digital footprint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836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3908584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Google Yourself</a:t>
            </a:r>
          </a:p>
          <a:p>
            <a:pPr marL="898071" lvl="1" indent="-457200"/>
            <a:r>
              <a:rPr lang="en-US" dirty="0" smtClean="0"/>
              <a:t>What do you see – this is what others see.</a:t>
            </a:r>
          </a:p>
          <a:p>
            <a:pPr marL="898071" lvl="1" indent="-457200"/>
            <a:r>
              <a:rPr lang="en-US" dirty="0" smtClean="0"/>
              <a:t>Set up a Google Alert for your name</a:t>
            </a:r>
          </a:p>
          <a:p>
            <a:pPr marL="440871" lvl="1" indent="0">
              <a:buNone/>
            </a:pPr>
            <a:endParaRPr lang="en-US" dirty="0" smtClean="0"/>
          </a:p>
          <a:p>
            <a:pPr marL="440871" lvl="1" indent="0">
              <a:buNone/>
            </a:pPr>
            <a:endParaRPr lang="en-US" dirty="0" smtClean="0"/>
          </a:p>
          <a:p>
            <a:pPr marL="0" lvl="0" indent="0"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2" y="2070520"/>
            <a:ext cx="3048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09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204850" y="1953010"/>
            <a:ext cx="5389972" cy="360959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en-US" sz="2800" dirty="0" smtClean="0"/>
              <a:t>A picture is worth 1,000 words</a:t>
            </a:r>
          </a:p>
          <a:p>
            <a:pPr lvl="1">
              <a:buFont typeface="Wingdings" charset="2"/>
              <a:buChar char="Ø"/>
            </a:pPr>
            <a:r>
              <a:rPr lang="en-US" sz="2800" dirty="0" smtClean="0"/>
              <a:t>Use a current professional photo on all professional websites and networking platforms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699" y="1345620"/>
            <a:ext cx="1944660" cy="2429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18" y="3027732"/>
            <a:ext cx="1777714" cy="26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2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3. Connect Your Social Media Sites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LinkedIn, Twitter, Facebook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Easier for readers to view your information on different platforms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50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514350" lvl="0" indent="-514350">
              <a:buAutoNum type="arabicPeriod" startAt="4"/>
            </a:pPr>
            <a:r>
              <a:rPr lang="en-US" dirty="0" smtClean="0"/>
              <a:t>Ask for Recommendations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Remember what others say about your service matters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Be selective in your requests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Post recommendations on different social media platforms</a:t>
            </a:r>
          </a:p>
          <a:p>
            <a:pPr marL="457200" lvl="1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93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5. Actively participate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Share firm news on multiple platforms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Provide commentary in discussion groups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Post industry related content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445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6. Continue to build your bio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Keep information current on all platforms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Add superlative rankings, areas of practice, community involvement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Demonstrate your depth of experience in various practice areas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Show a progression of growth and advancement</a:t>
            </a:r>
          </a:p>
          <a:p>
            <a:pPr lvl="1">
              <a:buFont typeface="Wingdings" charset="2"/>
              <a:buChar char="Ø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229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7. Update your listings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Google, Bing, Yahoo, Google +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Local online directories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YP.com</a:t>
            </a: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/>
              <a:t>Bing Local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Citysearch.com</a:t>
            </a:r>
            <a:endParaRPr lang="en-US" dirty="0" smtClean="0"/>
          </a:p>
          <a:p>
            <a:pPr marL="457200" lvl="1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392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lnSpcReduction="10000"/>
          </a:bodyPr>
          <a:lstStyle/>
          <a:p>
            <a:pPr marL="514350" lvl="0" indent="-514350">
              <a:buAutoNum type="arabicPeriod" startAt="8"/>
            </a:pPr>
            <a:r>
              <a:rPr lang="en-US" dirty="0" smtClean="0"/>
              <a:t>Legal directory profiles (AVVO, Martindale, Best Lawyers, Super Lawyers, </a:t>
            </a:r>
            <a:r>
              <a:rPr lang="en-US" dirty="0" err="1" smtClean="0"/>
              <a:t>Primerus</a:t>
            </a:r>
            <a:r>
              <a:rPr lang="en-US" dirty="0" smtClean="0"/>
              <a:t>, etc.)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Keep a master list of all online profiles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Make sure profiles are complete</a:t>
            </a:r>
            <a:endParaRPr lang="en-US" dirty="0"/>
          </a:p>
          <a:p>
            <a:pPr lvl="2">
              <a:buFont typeface="Arial"/>
              <a:buChar char="•"/>
            </a:pPr>
            <a:r>
              <a:rPr lang="en-US" dirty="0"/>
              <a:t>Review </a:t>
            </a:r>
            <a:r>
              <a:rPr lang="en-US" dirty="0" smtClean="0"/>
              <a:t>them regularly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Keep them current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9092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Quick Tips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lnSpcReduction="10000"/>
          </a:bodyPr>
          <a:lstStyle/>
          <a:p>
            <a:pPr marL="514350" lvl="0" indent="-514350">
              <a:buAutoNum type="arabicPeriod" startAt="9"/>
            </a:pPr>
            <a:r>
              <a:rPr lang="en-US" dirty="0" smtClean="0"/>
              <a:t>NAP = Business Identity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Make sure your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ame,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ddress and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hone number are correct on all sites and platforms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Have you moved your office or changed your number?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Discrepancies will impact your ranking in searches</a:t>
            </a:r>
          </a:p>
        </p:txBody>
      </p:sp>
    </p:spTree>
    <p:extLst>
      <p:ext uri="{BB962C8B-B14F-4D97-AF65-F5344CB8AC3E}">
        <p14:creationId xmlns:p14="http://schemas.microsoft.com/office/powerpoint/2010/main" val="1756981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27300"/>
            <a:ext cx="81788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What is your digital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footprint and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why does it matter?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65200"/>
            <a:ext cx="7620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3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And in this digital age…</a:t>
            </a:r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323470" y="1447800"/>
            <a:ext cx="370192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Your brand is also what Google says about you!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So what does your digital footprint look like?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84" y="1447800"/>
            <a:ext cx="20701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 algn="ctr"/>
            <a:r>
              <a:rPr lang="en-US" dirty="0" smtClean="0"/>
              <a:t>Questions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8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4724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ctr">
              <a:buSzTx/>
              <a:buNone/>
              <a:defRPr sz="1800"/>
            </a:pPr>
            <a:endParaRPr sz="2800"/>
          </a:p>
          <a:p>
            <a:pPr marL="0" lvl="0" indent="0" algn="ctr">
              <a:spcBef>
                <a:spcPts val="600"/>
              </a:spcBef>
              <a:buSzTx/>
              <a:buNone/>
              <a:defRPr sz="1800"/>
            </a:pPr>
            <a:r>
              <a:rPr sz="2800" b="1">
                <a:solidFill>
                  <a:srgbClr val="333399"/>
                </a:solidFill>
              </a:rPr>
              <a:t>Brenda Stewart</a:t>
            </a:r>
          </a:p>
          <a:p>
            <a:pPr marL="0" lvl="0" indent="0" algn="ctr">
              <a:spcBef>
                <a:spcPts val="600"/>
              </a:spcBef>
              <a:buSzTx/>
              <a:buNone/>
              <a:defRPr sz="1800"/>
            </a:pPr>
            <a:r>
              <a:rPr sz="2800" b="1">
                <a:solidFill>
                  <a:srgbClr val="333399"/>
                </a:solidFill>
              </a:rPr>
              <a:t>Stewart Marketing &amp; Consulting</a:t>
            </a:r>
          </a:p>
          <a:p>
            <a:pPr marL="0" lvl="0" indent="0" algn="ctr">
              <a:buSzTx/>
              <a:buNone/>
              <a:defRPr sz="1800"/>
            </a:pPr>
            <a:endParaRPr sz="2800">
              <a:solidFill>
                <a:srgbClr val="333399"/>
              </a:solidFill>
            </a:endParaRPr>
          </a:p>
          <a:p>
            <a:pPr marL="0" lvl="0" indent="0" algn="ctr">
              <a:spcBef>
                <a:spcPts val="300"/>
              </a:spcBef>
              <a:buSzTx/>
              <a:buNone/>
              <a:defRPr sz="1800"/>
            </a:pPr>
            <a:r>
              <a:rPr sz="1600"/>
              <a:t>Brenda@StewartMarketingandConsulting.com</a:t>
            </a:r>
          </a:p>
          <a:p>
            <a:pPr marL="0" lvl="0" indent="0" algn="ctr">
              <a:spcBef>
                <a:spcPts val="400"/>
              </a:spcBef>
              <a:buSzTx/>
              <a:buNone/>
              <a:defRPr sz="1800"/>
            </a:pPr>
            <a:r>
              <a:rPr sz="2000"/>
              <a:t>864-449-7700</a:t>
            </a:r>
          </a:p>
        </p:txBody>
      </p:sp>
      <p:pic>
        <p:nvPicPr>
          <p:cNvPr id="38" name="Stewart_Brenda_LI (2).jpg" descr="C:\Users\Brenda Stewart\Pictures\BLS\Stewart_Brenda_LI (2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8100" y="1524000"/>
            <a:ext cx="38227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What is a digital footprint?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idx="4294967295"/>
          </p:nvPr>
        </p:nvSpPr>
        <p:spPr>
          <a:xfrm>
            <a:off x="320842" y="1345507"/>
            <a:ext cx="4859396" cy="42170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92500"/>
          </a:bodyPr>
          <a:lstStyle/>
          <a:p>
            <a:pPr marL="0" lvl="0" indent="0" algn="l">
              <a:buNone/>
            </a:pPr>
            <a:r>
              <a:rPr lang="en-US" dirty="0" smtClean="0"/>
              <a:t>Your online presence –  information left by you and by others.</a:t>
            </a:r>
          </a:p>
          <a:p>
            <a:pPr marL="0" lvl="0" indent="0" algn="l">
              <a:buNone/>
            </a:pPr>
            <a:r>
              <a:rPr lang="en-US" dirty="0" smtClean="0"/>
              <a:t>Including:</a:t>
            </a:r>
          </a:p>
          <a:p>
            <a:pPr lvl="0" algn="l">
              <a:buFontTx/>
              <a:buChar char="-"/>
            </a:pPr>
            <a:r>
              <a:rPr lang="en-US" dirty="0" smtClean="0"/>
              <a:t>Your website</a:t>
            </a:r>
          </a:p>
          <a:p>
            <a:pPr lvl="0" algn="l">
              <a:buFontTx/>
              <a:buChar char="-"/>
            </a:pPr>
            <a:r>
              <a:rPr lang="en-US" dirty="0" smtClean="0"/>
              <a:t>Directory listings</a:t>
            </a:r>
          </a:p>
          <a:p>
            <a:pPr lvl="0" algn="l">
              <a:buFontTx/>
              <a:buChar char="-"/>
            </a:pPr>
            <a:r>
              <a:rPr lang="en-US" dirty="0" smtClean="0"/>
              <a:t>Your social presence</a:t>
            </a:r>
          </a:p>
          <a:p>
            <a:pPr lvl="0" algn="l">
              <a:buFontTx/>
              <a:buChar char="-"/>
            </a:pPr>
            <a:r>
              <a:rPr lang="en-US" dirty="0" smtClean="0"/>
              <a:t>Reviews of your business</a:t>
            </a:r>
          </a:p>
          <a:p>
            <a:pPr lvl="0">
              <a:buChar char="•"/>
            </a:pPr>
            <a:endParaRPr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43" y="1536700"/>
            <a:ext cx="3251200" cy="3784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21" y="316267"/>
            <a:ext cx="5867181" cy="54965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It all starts with Google…</a:t>
            </a:r>
            <a:endParaRPr dirty="0"/>
          </a:p>
        </p:txBody>
      </p:sp>
      <p:sp>
        <p:nvSpPr>
          <p:cNvPr id="16" name="Shape 16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lnSpcReduction="10000"/>
          </a:bodyPr>
          <a:lstStyle/>
          <a:p>
            <a:pPr lvl="0">
              <a:buChar char="•"/>
            </a:pPr>
            <a:r>
              <a:rPr lang="en-US" sz="2800" dirty="0" smtClean="0"/>
              <a:t>Someone needs a lawyer – they do a keyword search</a:t>
            </a:r>
          </a:p>
          <a:p>
            <a:pPr lvl="0">
              <a:buChar char="•"/>
            </a:pPr>
            <a:r>
              <a:rPr lang="en-US" sz="2800" dirty="0" smtClean="0"/>
              <a:t>You send an email with your name and website information</a:t>
            </a:r>
          </a:p>
          <a:p>
            <a:pPr lvl="0">
              <a:buChar char="•"/>
            </a:pPr>
            <a:r>
              <a:rPr lang="en-US" sz="2800" dirty="0" smtClean="0"/>
              <a:t>Your are referenced in a news story or press release</a:t>
            </a:r>
          </a:p>
          <a:p>
            <a:pPr lvl="0">
              <a:buChar char="•"/>
            </a:pPr>
            <a:r>
              <a:rPr lang="en-US" sz="2800" dirty="0" smtClean="0"/>
              <a:t>You receive an online recommendation</a:t>
            </a:r>
          </a:p>
          <a:p>
            <a:pPr lvl="0">
              <a:buChar char="•"/>
            </a:pPr>
            <a:r>
              <a:rPr lang="en-US" sz="2800" dirty="0" smtClean="0"/>
              <a:t>Your firm runs an ad with your name in it</a:t>
            </a:r>
          </a:p>
          <a:p>
            <a:pPr lvl="0">
              <a:buChar char="•"/>
            </a:pPr>
            <a:r>
              <a:rPr lang="en-US" sz="2800" dirty="0" smtClean="0"/>
              <a:t>You have multiple online professional listings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What Google says matters!</a:t>
            </a:r>
            <a:endParaRPr dirty="0"/>
          </a:p>
        </p:txBody>
      </p:sp>
      <p:sp>
        <p:nvSpPr>
          <p:cNvPr id="19" name="Shape 19"/>
          <p:cNvSpPr>
            <a:spLocks noGrp="1"/>
          </p:cNvSpPr>
          <p:nvPr>
            <p:ph type="body" idx="4294967295"/>
          </p:nvPr>
        </p:nvSpPr>
        <p:spPr>
          <a:xfrm>
            <a:off x="301761" y="1559279"/>
            <a:ext cx="4966491" cy="4155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2800"/>
            </a:pPr>
            <a:r>
              <a:rPr lang="en-US" dirty="0" smtClean="0"/>
              <a:t>What will potential clients, referral sources and others find in a Google search of your name?</a:t>
            </a:r>
          </a:p>
          <a:p>
            <a:pPr marL="0" lvl="0" indent="0">
              <a:buSzTx/>
              <a:buNone/>
              <a:defRPr sz="2800"/>
            </a:pPr>
            <a:endParaRPr lang="en-US" dirty="0"/>
          </a:p>
          <a:p>
            <a:pPr marL="0" lvl="0" indent="0">
              <a:buSzTx/>
              <a:buNone/>
              <a:defRPr sz="2800"/>
            </a:pPr>
            <a:r>
              <a:rPr lang="en-US" dirty="0" smtClean="0"/>
              <a:t>How do you show up and what can you do to control the information that is out there?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92" y="3458079"/>
            <a:ext cx="1989119" cy="1989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35" y="1327559"/>
            <a:ext cx="1954473" cy="19544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sz="3600" dirty="0" smtClean="0"/>
              <a:t>Google Yourself – what shows up?</a:t>
            </a:r>
            <a:endParaRPr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926" y="1221201"/>
            <a:ext cx="4364399" cy="43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43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 idx="4294967295"/>
          </p:nvPr>
        </p:nvSpPr>
        <p:spPr>
          <a:xfrm>
            <a:off x="762000" y="-1"/>
            <a:ext cx="77724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r>
              <a:rPr lang="en-US" dirty="0" smtClean="0"/>
              <a:t>What is your brand?</a:t>
            </a:r>
            <a:endParaRPr dirty="0"/>
          </a:p>
        </p:txBody>
      </p:sp>
      <p:sp>
        <p:nvSpPr>
          <p:cNvPr id="22" name="Shape 22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Your reputation - how others perceive you as a lawyer and your firm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Your managed reputation - how you want others to see you and your firm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772</Words>
  <Application>Microsoft Office PowerPoint</Application>
  <PresentationFormat>On-screen Show (4:3)</PresentationFormat>
  <Paragraphs>132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Your Digital Footprint</vt:lpstr>
      <vt:lpstr>What we will cover today</vt:lpstr>
      <vt:lpstr>PowerPoint Presentation</vt:lpstr>
      <vt:lpstr>What is a digital footprint?</vt:lpstr>
      <vt:lpstr>PowerPoint Presentation</vt:lpstr>
      <vt:lpstr>It all starts with Google…</vt:lpstr>
      <vt:lpstr>What Google says matters!</vt:lpstr>
      <vt:lpstr>Google Yourself – what shows up?</vt:lpstr>
      <vt:lpstr>What is your brand?</vt:lpstr>
      <vt:lpstr>PowerPoint Presentation</vt:lpstr>
      <vt:lpstr>How do you strengthen your digital footprint?</vt:lpstr>
      <vt:lpstr>Search Engine Optimization</vt:lpstr>
      <vt:lpstr>Google searches…</vt:lpstr>
      <vt:lpstr>Finding Keywords</vt:lpstr>
      <vt:lpstr>Social Media Optimization</vt:lpstr>
      <vt:lpstr>Social Media Optimization</vt:lpstr>
      <vt:lpstr>PowerPoint Presentation</vt:lpstr>
      <vt:lpstr>Yes reviews matter!</vt:lpstr>
      <vt:lpstr>Cultivate Positive Reviews</vt:lpstr>
      <vt:lpstr>PowerPoint Presentation</vt:lpstr>
      <vt:lpstr>Quick Tips</vt:lpstr>
      <vt:lpstr>Quick Tips</vt:lpstr>
      <vt:lpstr>Quick Tips</vt:lpstr>
      <vt:lpstr>Quick Tips</vt:lpstr>
      <vt:lpstr>Quick Tips</vt:lpstr>
      <vt:lpstr>Quick Tips</vt:lpstr>
      <vt:lpstr>Quick Tips</vt:lpstr>
      <vt:lpstr>Quick Tips</vt:lpstr>
      <vt:lpstr>Quick Tips</vt:lpstr>
      <vt:lpstr>PowerPoint Presentation</vt:lpstr>
      <vt:lpstr>And in this digital age…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Digital Footprint</dc:title>
  <dc:creator>Angie Lambertson</dc:creator>
  <cp:lastModifiedBy>Angie Lambertson</cp:lastModifiedBy>
  <cp:revision>36</cp:revision>
  <dcterms:modified xsi:type="dcterms:W3CDTF">2015-08-27T18:46:26Z</dcterms:modified>
</cp:coreProperties>
</file>