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79" r:id="rId3"/>
    <p:sldId id="256" r:id="rId4"/>
    <p:sldId id="257" r:id="rId5"/>
    <p:sldId id="258" r:id="rId6"/>
    <p:sldId id="259" r:id="rId7"/>
    <p:sldId id="261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7" autoAdjust="0"/>
    <p:restoredTop sz="94660"/>
  </p:normalViewPr>
  <p:slideViewPr>
    <p:cSldViewPr>
      <p:cViewPr varScale="1">
        <p:scale>
          <a:sx n="88" d="100"/>
          <a:sy n="88" d="100"/>
        </p:scale>
        <p:origin x="-132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3BD4D-449C-4988-AE61-1C235B59786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8BEB8-2546-4592-ADEB-2E99E4159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75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Smaller</a:t>
            </a:r>
            <a:r>
              <a:rPr lang="en-US" baseline="0" dirty="0" smtClean="0"/>
              <a:t> competitors may be overlooked by marketing.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A209-2A30-4E8D-9FBC-E1A5610980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4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Minimizing cost is not synonymous with minimizing disruption.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BA209-2A30-4E8D-9FBC-E1A5610980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0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44E88-3489-7748-B283-86E3B24F0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03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1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80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1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3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0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1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32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56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4819F-0A5E-4EB2-AD79-83A26F645D49}" type="datetimeFigureOut">
              <a:rPr lang="en-US" smtClean="0"/>
              <a:t>6/11/2015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6B22C-74E6-43C1-8FB8-F1F206A47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wc.com/en_US/us/forensic-services/publications/assets/2014-patent-litigation-study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mailto:JFrancis@FowlerLaw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sigale@dunlapcodding.com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Dpierron@uslegalteam.co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earch.rpxcorp.com/ent/69543-newegg-incorporat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wc.com/en_US/us/forensic-services/publications/assets/2014-patent-litigation-study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wc.com/en_US/us/forensic-services/publications/assets/2014-patent-litigation-study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mailto:JFrancis@FowlerLaw.com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sigale@dunlapcodding.com" TargetMode="External"/><Relationship Id="rId5" Type="http://schemas.openxmlformats.org/officeDocument/2006/relationships/image" Target="../media/image3.jpg"/><Relationship Id="rId4" Type="http://schemas.openxmlformats.org/officeDocument/2006/relationships/hyperlink" Target="mailto:Dpierron@uslegalteam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Patent Trolls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Effective Strategies for Avoiding and Interacting with them from the Perspective of In-House Counsel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11:00 am – 12:15 pm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5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Avoiding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Due diligence is cheaper than litigation</a:t>
            </a:r>
          </a:p>
          <a:p>
            <a:pPr lvl="1"/>
            <a:r>
              <a:rPr lang="en-US" dirty="0" smtClean="0"/>
              <a:t>Landscape patent search</a:t>
            </a:r>
          </a:p>
          <a:p>
            <a:pPr lvl="2"/>
            <a:r>
              <a:rPr lang="en-US" dirty="0" smtClean="0"/>
              <a:t>Discover the state of the art in your market and identify key players/competition</a:t>
            </a:r>
          </a:p>
          <a:p>
            <a:pPr lvl="1"/>
            <a:r>
              <a:rPr lang="en-US" dirty="0" smtClean="0"/>
              <a:t>Pre-product development patent search</a:t>
            </a:r>
          </a:p>
          <a:p>
            <a:pPr lvl="1"/>
            <a:r>
              <a:rPr lang="en-US" dirty="0" smtClean="0"/>
              <a:t>Pre-commercialization patent search</a:t>
            </a:r>
          </a:p>
          <a:p>
            <a:pPr lvl="1"/>
            <a:r>
              <a:rPr lang="en-US" dirty="0" smtClean="0"/>
              <a:t>Pre-import patent search</a:t>
            </a:r>
          </a:p>
          <a:p>
            <a:pPr lvl="1"/>
            <a:r>
              <a:rPr lang="en-US" dirty="0" smtClean="0"/>
              <a:t>Competition litigation survey</a:t>
            </a:r>
          </a:p>
          <a:p>
            <a:pPr lvl="2"/>
            <a:r>
              <a:rPr lang="en-US" dirty="0" smtClean="0"/>
              <a:t>Are your competitors frequent litigants and are their patents being litigated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Avoiding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 proactive in preventing the issuance of weak and overly broad patents</a:t>
            </a:r>
          </a:p>
          <a:p>
            <a:pPr lvl="1"/>
            <a:r>
              <a:rPr lang="en-US" dirty="0" smtClean="0"/>
              <a:t>Get updates on patent applications in technical areas of interest</a:t>
            </a:r>
          </a:p>
          <a:p>
            <a:pPr lvl="1"/>
            <a:r>
              <a:rPr lang="en-US" dirty="0" smtClean="0"/>
              <a:t>Search for and submit art which may narrow or “kill” competitor’s patent applications that would harm your interests</a:t>
            </a:r>
          </a:p>
          <a:p>
            <a:r>
              <a:rPr lang="en-US" dirty="0" smtClean="0"/>
              <a:t>Make sure in-house counsel are up to date on latest patent cases…be conversant and persuasive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3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Avoiding Lawsuits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Reexamination</a:t>
            </a:r>
          </a:p>
          <a:p>
            <a:pPr lvl="1"/>
            <a:r>
              <a:rPr lang="en-US" dirty="0" smtClean="0"/>
              <a:t>Put patents that harm your interests through reexamination before commercializing potentially infringing products</a:t>
            </a:r>
          </a:p>
          <a:p>
            <a:r>
              <a:rPr lang="en-US" dirty="0" smtClean="0"/>
              <a:t>License or Assignment</a:t>
            </a:r>
          </a:p>
          <a:p>
            <a:pPr lvl="1"/>
            <a:r>
              <a:rPr lang="en-US" dirty="0" smtClean="0"/>
              <a:t>Try to obtain a license or assignment to the patents about which you are concerned</a:t>
            </a:r>
          </a:p>
        </p:txBody>
      </p:sp>
    </p:spTree>
    <p:extLst>
      <p:ext uri="{BB962C8B-B14F-4D97-AF65-F5344CB8AC3E}">
        <p14:creationId xmlns:p14="http://schemas.microsoft.com/office/powerpoint/2010/main" val="469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Minimizing Cost and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Ask for a proposed budget!</a:t>
            </a:r>
          </a:p>
          <a:p>
            <a:r>
              <a:rPr lang="en-US" dirty="0" smtClean="0"/>
              <a:t>Attorney’s Fees</a:t>
            </a:r>
          </a:p>
          <a:p>
            <a:pPr lvl="1"/>
            <a:r>
              <a:rPr lang="en-US" dirty="0" smtClean="0"/>
              <a:t>Use registered patent attorneys as patent litigators</a:t>
            </a:r>
          </a:p>
          <a:p>
            <a:pPr lvl="1"/>
            <a:r>
              <a:rPr lang="en-US" dirty="0" smtClean="0"/>
              <a:t>Actively participate in the litigation</a:t>
            </a:r>
          </a:p>
          <a:p>
            <a:pPr lvl="1"/>
            <a:r>
              <a:rPr lang="en-US" dirty="0" smtClean="0"/>
              <a:t>Proactively gather relevant information, especially ESI, and work with counsel to store it in a readily searchable format</a:t>
            </a:r>
          </a:p>
          <a:p>
            <a:pPr lvl="1"/>
            <a:r>
              <a:rPr lang="en-US" dirty="0" smtClean="0"/>
              <a:t>Avoid making litigation personal</a:t>
            </a:r>
          </a:p>
        </p:txBody>
      </p:sp>
    </p:spTree>
    <p:extLst>
      <p:ext uri="{BB962C8B-B14F-4D97-AF65-F5344CB8AC3E}">
        <p14:creationId xmlns:p14="http://schemas.microsoft.com/office/powerpoint/2010/main" val="15908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Minimizing Cost and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Attorney’s Fees</a:t>
            </a:r>
          </a:p>
          <a:p>
            <a:pPr lvl="1"/>
            <a:r>
              <a:rPr lang="en-US" dirty="0" smtClean="0"/>
              <a:t>Limit the number of attorneys appearing in court</a:t>
            </a:r>
          </a:p>
          <a:p>
            <a:pPr lvl="1"/>
            <a:r>
              <a:rPr lang="en-US" dirty="0" smtClean="0"/>
              <a:t>Limit the number of attorneys working on the matter</a:t>
            </a:r>
          </a:p>
          <a:p>
            <a:pPr lvl="1"/>
            <a:r>
              <a:rPr lang="en-US" dirty="0" smtClean="0"/>
              <a:t>Only depose material witnesses</a:t>
            </a:r>
          </a:p>
          <a:p>
            <a:pPr lvl="1"/>
            <a:r>
              <a:rPr lang="en-US" dirty="0" smtClean="0"/>
              <a:t>Have in-house counsel approve motion work</a:t>
            </a:r>
          </a:p>
          <a:p>
            <a:pPr lvl="1"/>
            <a:r>
              <a:rPr lang="en-US" dirty="0" smtClean="0"/>
              <a:t>Scrutinize bills and discuss with the billing partner</a:t>
            </a:r>
          </a:p>
          <a:p>
            <a:pPr lvl="1"/>
            <a:r>
              <a:rPr lang="en-US" dirty="0" smtClean="0"/>
              <a:t>Incentivize success and staying within the budget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79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Minimizing Cost and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Experts</a:t>
            </a:r>
          </a:p>
          <a:p>
            <a:pPr lvl="1"/>
            <a:r>
              <a:rPr lang="en-US" dirty="0" smtClean="0"/>
              <a:t>University professors rank high in credibility and tend to be less expensive</a:t>
            </a:r>
          </a:p>
          <a:p>
            <a:pPr lvl="1"/>
            <a:r>
              <a:rPr lang="en-US" dirty="0" smtClean="0"/>
              <a:t>Use experienced testifying experts when possible</a:t>
            </a:r>
          </a:p>
          <a:p>
            <a:pPr lvl="1"/>
            <a:r>
              <a:rPr lang="en-US" dirty="0" smtClean="0"/>
              <a:t>Involve experts early in the case to assist attorneys with discovery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Evaluate products and processes in-house, if possible</a:t>
            </a:r>
          </a:p>
          <a:p>
            <a:pPr lvl="1"/>
            <a:r>
              <a:rPr lang="en-US" dirty="0" smtClean="0"/>
              <a:t>Minimize the use of expensive commercial laboratories and testing facilities</a:t>
            </a:r>
          </a:p>
        </p:txBody>
      </p:sp>
    </p:spTree>
    <p:extLst>
      <p:ext uri="{BB962C8B-B14F-4D97-AF65-F5344CB8AC3E}">
        <p14:creationId xmlns:p14="http://schemas.microsoft.com/office/powerpoint/2010/main" val="329929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Minimizing Cost and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Reporting</a:t>
            </a:r>
          </a:p>
          <a:p>
            <a:pPr lvl="1"/>
            <a:r>
              <a:rPr lang="en-US" dirty="0" smtClean="0"/>
              <a:t>Have the law firm provide status overviews rather than detailed reports of minutia</a:t>
            </a:r>
          </a:p>
          <a:p>
            <a:pPr lvl="1"/>
            <a:r>
              <a:rPr lang="en-US" dirty="0" smtClean="0"/>
              <a:t>Executive summaries of significant issues should be requested</a:t>
            </a:r>
          </a:p>
          <a:p>
            <a:r>
              <a:rPr lang="en-US" dirty="0" smtClean="0"/>
              <a:t>Litigation</a:t>
            </a:r>
          </a:p>
          <a:p>
            <a:pPr lvl="1"/>
            <a:r>
              <a:rPr lang="en-US" dirty="0" smtClean="0"/>
              <a:t>Seek active case management from the judge</a:t>
            </a:r>
          </a:p>
          <a:p>
            <a:pPr lvl="1"/>
            <a:r>
              <a:rPr lang="en-US" dirty="0" smtClean="0"/>
              <a:t>Seek litigation stays for post-grant review of patents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94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Tactics/Strategies for</a:t>
            </a:r>
            <a:br>
              <a:rPr lang="en-US" dirty="0" smtClean="0"/>
            </a:br>
            <a:r>
              <a:rPr lang="en-US" dirty="0" smtClean="0"/>
              <a:t>Minimizing Cost and Disruption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Insurance</a:t>
            </a:r>
          </a:p>
          <a:p>
            <a:pPr lvl="1"/>
            <a:r>
              <a:rPr lang="en-US" dirty="0" smtClean="0"/>
              <a:t>Obtain appropriate coverage</a:t>
            </a:r>
          </a:p>
          <a:p>
            <a:pPr lvl="2"/>
            <a:r>
              <a:rPr lang="en-US" dirty="0" smtClean="0"/>
              <a:t>Policies are available for defense, abatement…even troll coverage and post grant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0"/>
            <a:ext cx="7772400" cy="1470025"/>
          </a:xfrm>
        </p:spPr>
        <p:txBody>
          <a:bodyPr/>
          <a:lstStyle/>
          <a:p>
            <a:r>
              <a:rPr lang="en-US" dirty="0" smtClean="0"/>
              <a:t>Risks of No-Settlement Litigation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057400"/>
            <a:ext cx="7391400" cy="3886200"/>
          </a:xfrm>
        </p:spPr>
        <p:txBody>
          <a:bodyPr>
            <a:norm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Dramatically Increased Litigation Expenses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Less than $1M at risk: $350k discovery, $650k total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$1M-$25M: $1.5M discovery, $2.5M total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than $25M: $3M discovery, $5M total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4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of No-Settlement Litigation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Damage Awards</a:t>
            </a:r>
          </a:p>
          <a:p>
            <a:pPr lvl="1"/>
            <a:r>
              <a:rPr lang="en-US" dirty="0" smtClean="0"/>
              <a:t>Median 2014: $4.3M</a:t>
            </a:r>
          </a:p>
          <a:p>
            <a:pPr lvl="1"/>
            <a:r>
              <a:rPr lang="en-US" dirty="0" smtClean="0"/>
              <a:t>2010-2013:</a:t>
            </a:r>
          </a:p>
          <a:p>
            <a:pPr lvl="2"/>
            <a:r>
              <a:rPr lang="en-US" dirty="0" smtClean="0"/>
              <a:t>Practicing Entities: $2.5M</a:t>
            </a:r>
          </a:p>
          <a:p>
            <a:pPr lvl="2"/>
            <a:r>
              <a:rPr lang="en-US" dirty="0" smtClean="0"/>
              <a:t>NPEs: $8.5M</a:t>
            </a:r>
          </a:p>
          <a:p>
            <a:r>
              <a:rPr lang="en-US" dirty="0" smtClean="0"/>
              <a:t>NPE Success Rate: 25%</a:t>
            </a:r>
          </a:p>
          <a:p>
            <a:r>
              <a:rPr lang="en-US" dirty="0" smtClean="0"/>
              <a:t>Reasonable royalties are most prevalent measure of damages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6400800" cy="365125"/>
          </a:xfrm>
        </p:spPr>
        <p:txBody>
          <a:bodyPr/>
          <a:lstStyle/>
          <a:p>
            <a:pPr algn="l"/>
            <a:r>
              <a:rPr lang="en-US" dirty="0" smtClean="0"/>
              <a:t>1: PwC, 2014 </a:t>
            </a:r>
            <a:r>
              <a:rPr lang="en-US" dirty="0"/>
              <a:t>Patent Litigation Study, </a:t>
            </a:r>
            <a:r>
              <a:rPr lang="en-US" dirty="0">
                <a:hlinkClick r:id="rId2"/>
              </a:rPr>
              <a:t>http://www.pwc.com/en_US/us/forensic-services/publications/assets/2014-patent-litigation-</a:t>
            </a:r>
            <a:r>
              <a:rPr lang="en-US" dirty="0" smtClean="0">
                <a:hlinkClick r:id="rId2"/>
              </a:rPr>
              <a:t>study.pdf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055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1984" y="1703747"/>
            <a:ext cx="3696364" cy="1384995"/>
            <a:chOff x="611984" y="1703748"/>
            <a:chExt cx="3696364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1793748" y="1703748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James M. Francis</a:t>
              </a:r>
            </a:p>
            <a:p>
              <a:r>
                <a:rPr lang="en-US" sz="1200" dirty="0"/>
                <a:t>Fowler Bell PLLC</a:t>
              </a:r>
            </a:p>
            <a:p>
              <a:r>
                <a:rPr lang="en-US" sz="1200" dirty="0"/>
                <a:t>300 West Vine Street, Suite 600</a:t>
              </a:r>
            </a:p>
            <a:p>
              <a:r>
                <a:rPr lang="en-US" sz="1200" dirty="0"/>
                <a:t>Lexington, KY 40507 </a:t>
              </a:r>
              <a:endParaRPr lang="en-US" sz="1200" dirty="0" smtClean="0"/>
            </a:p>
            <a:p>
              <a:r>
                <a:rPr lang="en-US" sz="1200" dirty="0" smtClean="0"/>
                <a:t>Phone: 859.759.2519</a:t>
              </a:r>
            </a:p>
            <a:p>
              <a:r>
                <a:rPr lang="en-US" sz="1200" dirty="0" smtClean="0">
                  <a:hlinkClick r:id="rId2"/>
                </a:rPr>
                <a:t>JFrancis@FowlerLaw.com</a:t>
              </a:r>
              <a:r>
                <a:rPr lang="en-US" sz="1200" dirty="0" smtClean="0"/>
                <a:t> </a:t>
              </a:r>
            </a:p>
            <a:p>
              <a:endParaRPr lang="en-US" sz="1200" dirty="0"/>
            </a:p>
          </p:txBody>
        </p:sp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984" y="1772429"/>
              <a:ext cx="1159003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2590800" y="3998941"/>
            <a:ext cx="3767047" cy="1569660"/>
            <a:chOff x="541301" y="1703748"/>
            <a:chExt cx="3767047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793748" y="1703748"/>
              <a:ext cx="251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Daniel C. </a:t>
              </a:r>
              <a:r>
                <a:rPr lang="en-US" sz="1200" b="1" dirty="0" err="1" smtClean="0"/>
                <a:t>Pierron</a:t>
              </a:r>
              <a:endParaRPr lang="en-US" sz="1200" b="1" dirty="0" smtClean="0"/>
            </a:p>
            <a:p>
              <a:r>
                <a:rPr lang="en-US" sz="1200" dirty="0"/>
                <a:t>Widerman </a:t>
              </a:r>
              <a:r>
                <a:rPr lang="en-US" sz="1200" dirty="0" err="1"/>
                <a:t>Malek</a:t>
              </a:r>
              <a:r>
                <a:rPr lang="en-US" sz="1200" dirty="0"/>
                <a:t>, P.L.</a:t>
              </a:r>
            </a:p>
            <a:p>
              <a:r>
                <a:rPr lang="en-US" sz="1200" dirty="0"/>
                <a:t>1990 West New Haven Avenue</a:t>
              </a:r>
            </a:p>
            <a:p>
              <a:r>
                <a:rPr lang="en-US" sz="1200" dirty="0"/>
                <a:t>Suite 201</a:t>
              </a:r>
            </a:p>
            <a:p>
              <a:r>
                <a:rPr lang="en-US" sz="1200" dirty="0"/>
                <a:t>Melbourne, FL 32904  </a:t>
              </a:r>
            </a:p>
            <a:p>
              <a:r>
                <a:rPr lang="en-US" sz="1200" dirty="0" smtClean="0"/>
                <a:t>Phone: 321.369.9579</a:t>
              </a:r>
            </a:p>
            <a:p>
              <a:r>
                <a:rPr lang="en-US" sz="1200" dirty="0" smtClean="0">
                  <a:hlinkClick r:id="rId4"/>
                </a:rPr>
                <a:t>Dpierron@uslegalteam.com</a:t>
              </a:r>
              <a:r>
                <a:rPr lang="en-US" sz="1200" dirty="0" smtClean="0"/>
                <a:t>  </a:t>
              </a:r>
            </a:p>
            <a:p>
              <a:endParaRPr lang="en-US" sz="1200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301" y="1783832"/>
              <a:ext cx="1300368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868288" y="1780227"/>
            <a:ext cx="3669790" cy="1384995"/>
            <a:chOff x="638558" y="1703748"/>
            <a:chExt cx="3669790" cy="1384995"/>
          </a:xfrm>
        </p:grpSpPr>
        <p:sp>
          <p:nvSpPr>
            <p:cNvPr id="10" name="TextBox 9"/>
            <p:cNvSpPr txBox="1"/>
            <p:nvPr/>
          </p:nvSpPr>
          <p:spPr>
            <a:xfrm>
              <a:off x="1793748" y="1703748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Jordan A. Sigale</a:t>
              </a:r>
            </a:p>
            <a:p>
              <a:r>
                <a:rPr lang="en-US" sz="1200" dirty="0"/>
                <a:t>Dunlap Codding</a:t>
              </a:r>
            </a:p>
            <a:p>
              <a:r>
                <a:rPr lang="en-US" sz="1200" dirty="0"/>
                <a:t>609 W. Sheridan Avenue</a:t>
              </a:r>
            </a:p>
            <a:p>
              <a:r>
                <a:rPr lang="en-US" sz="1200" dirty="0"/>
                <a:t>Oklahoma City, OK 73102 </a:t>
              </a:r>
              <a:endParaRPr lang="en-US" sz="1200" dirty="0" smtClean="0"/>
            </a:p>
            <a:p>
              <a:r>
                <a:rPr lang="en-US" sz="1200" dirty="0" smtClean="0"/>
                <a:t>Phone: 405.445.6243</a:t>
              </a:r>
            </a:p>
            <a:p>
              <a:r>
                <a:rPr lang="en-US" sz="1200" dirty="0" smtClean="0">
                  <a:hlinkClick r:id="rId6"/>
                </a:rPr>
                <a:t>jsigale@dunlapcodding.com</a:t>
              </a:r>
              <a:r>
                <a:rPr lang="en-US" sz="1200" dirty="0" smtClean="0"/>
                <a:t>  </a:t>
              </a:r>
            </a:p>
            <a:p>
              <a:endParaRPr lang="en-US" sz="1200" dirty="0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558" y="1725405"/>
              <a:ext cx="1172381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9400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Rewards of </a:t>
            </a:r>
            <a:br>
              <a:rPr lang="en-US" dirty="0" smtClean="0"/>
            </a:br>
            <a:r>
              <a:rPr lang="en-US" dirty="0" smtClean="0"/>
              <a:t>No-Settlement Litigation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Recover Attorney Fees</a:t>
            </a:r>
          </a:p>
          <a:p>
            <a:pPr lvl="1"/>
            <a:r>
              <a:rPr lang="en-US" dirty="0" smtClean="0"/>
              <a:t>Loosened standard post-</a:t>
            </a:r>
            <a:r>
              <a:rPr lang="en-US" i="1" dirty="0" smtClean="0"/>
              <a:t>Octane Fitness</a:t>
            </a:r>
          </a:p>
          <a:p>
            <a:pPr lvl="1"/>
            <a:r>
              <a:rPr lang="en-US" dirty="0" smtClean="0"/>
              <a:t>Innovation Act of 2015 – Presumption of Attorney Fees</a:t>
            </a:r>
          </a:p>
          <a:p>
            <a:r>
              <a:rPr lang="en-US" dirty="0" smtClean="0"/>
              <a:t>Deter Future NPEs</a:t>
            </a:r>
          </a:p>
          <a:p>
            <a:pPr lvl="1"/>
            <a:r>
              <a:rPr lang="en-US" dirty="0" smtClean="0"/>
              <a:t>Demonstrated willingness to litigate</a:t>
            </a:r>
          </a:p>
          <a:p>
            <a:pPr lvl="1"/>
            <a:r>
              <a:rPr lang="en-US" dirty="0" smtClean="0"/>
              <a:t>Newegg Inc. as Defendant in NPE Patent Infringement Suits</a:t>
            </a:r>
            <a:r>
              <a:rPr lang="en-US" baseline="30000" dirty="0"/>
              <a:t>2</a:t>
            </a:r>
            <a:endParaRPr lang="en-US" baseline="30000" dirty="0" smtClean="0"/>
          </a:p>
          <a:p>
            <a:pPr lvl="2"/>
            <a:r>
              <a:rPr lang="en-US" dirty="0" smtClean="0"/>
              <a:t>2009: 3</a:t>
            </a:r>
          </a:p>
          <a:p>
            <a:pPr lvl="2"/>
            <a:r>
              <a:rPr lang="en-US" dirty="0" smtClean="0"/>
              <a:t>2010: 4</a:t>
            </a:r>
          </a:p>
          <a:p>
            <a:pPr lvl="2"/>
            <a:r>
              <a:rPr lang="en-US" dirty="0" smtClean="0"/>
              <a:t>2011: 2</a:t>
            </a:r>
          </a:p>
          <a:p>
            <a:pPr lvl="2"/>
            <a:r>
              <a:rPr lang="en-US" dirty="0" smtClean="0"/>
              <a:t>2012: 6</a:t>
            </a:r>
          </a:p>
          <a:p>
            <a:pPr lvl="2"/>
            <a:r>
              <a:rPr lang="en-US" dirty="0" smtClean="0"/>
              <a:t>2013: 0</a:t>
            </a:r>
          </a:p>
          <a:p>
            <a:pPr lvl="2"/>
            <a:r>
              <a:rPr lang="en-US" dirty="0" smtClean="0"/>
              <a:t>2014: 0</a:t>
            </a:r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6400800" cy="365125"/>
          </a:xfrm>
        </p:spPr>
        <p:txBody>
          <a:bodyPr/>
          <a:lstStyle/>
          <a:p>
            <a:pPr algn="l"/>
            <a:r>
              <a:rPr lang="en-US" dirty="0"/>
              <a:t>2</a:t>
            </a:r>
            <a:r>
              <a:rPr lang="en-US" dirty="0" smtClean="0"/>
              <a:t>: RPX, </a:t>
            </a:r>
            <a:r>
              <a:rPr lang="en-US" dirty="0" smtClean="0">
                <a:hlinkClick r:id="rId3"/>
              </a:rPr>
              <a:t>https://search.rpxcorp.com/ent/69543-newegg-incorporated</a:t>
            </a:r>
            <a:r>
              <a:rPr lang="en-US" dirty="0" smtClean="0"/>
              <a:t>, retrieved April 14,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Potential Rewards of </a:t>
            </a:r>
            <a:br>
              <a:rPr lang="en-US" dirty="0"/>
            </a:br>
            <a:r>
              <a:rPr lang="en-US" dirty="0"/>
              <a:t>No-Settlement Litigation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Life360</a:t>
            </a:r>
            <a:r>
              <a:rPr lang="en-US" baseline="30000" dirty="0" smtClean="0"/>
              <a:t>2</a:t>
            </a:r>
          </a:p>
          <a:p>
            <a:pPr lvl="1"/>
            <a:r>
              <a:rPr lang="en-US" dirty="0" smtClean="0"/>
              <a:t>Infringement filed same week they raised $50M</a:t>
            </a:r>
          </a:p>
          <a:p>
            <a:pPr lvl="1"/>
            <a:r>
              <a:rPr lang="en-US" dirty="0" smtClean="0"/>
              <a:t>Made decision to fight suit filed by Advanced Ground Information Systems</a:t>
            </a:r>
          </a:p>
          <a:p>
            <a:pPr lvl="1"/>
            <a:r>
              <a:rPr lang="en-US" dirty="0" smtClean="0"/>
              <a:t>Jury found non-infringement of all claims</a:t>
            </a:r>
          </a:p>
          <a:p>
            <a:pPr lvl="1"/>
            <a:r>
              <a:rPr lang="en-US" dirty="0" smtClean="0"/>
              <a:t>Since verdict, two other previously received NPE demand letters “went away”</a:t>
            </a:r>
            <a:r>
              <a:rPr lang="en-US" baseline="30000" dirty="0"/>
              <a:t> 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5410200" cy="365125"/>
          </a:xfrm>
        </p:spPr>
        <p:txBody>
          <a:bodyPr/>
          <a:lstStyle/>
          <a:p>
            <a:pPr algn="l"/>
            <a:r>
              <a:rPr lang="en-US" dirty="0"/>
              <a:t>3</a:t>
            </a:r>
            <a:r>
              <a:rPr lang="en-US" dirty="0" smtClean="0"/>
              <a:t>: http://</a:t>
            </a:r>
            <a:r>
              <a:rPr lang="en-US" dirty="0" err="1" smtClean="0"/>
              <a:t>techcrunch.com</a:t>
            </a:r>
            <a:r>
              <a:rPr lang="en-US" dirty="0" smtClean="0"/>
              <a:t>/2015/03/23/</a:t>
            </a:r>
            <a:r>
              <a:rPr lang="en-US" dirty="0" err="1" smtClean="0"/>
              <a:t>i</a:t>
            </a:r>
            <a:r>
              <a:rPr lang="en-US" dirty="0" smtClean="0"/>
              <a:t>-beat-a-patent-troll-and-you-can-too/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9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Your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Technology Areas Litigated</a:t>
            </a:r>
          </a:p>
          <a:p>
            <a:pPr lvl="1"/>
            <a:r>
              <a:rPr lang="en-US" dirty="0" smtClean="0"/>
              <a:t>Consumer Products: 17%</a:t>
            </a:r>
          </a:p>
          <a:p>
            <a:pPr lvl="1"/>
            <a:r>
              <a:rPr lang="en-US" dirty="0" smtClean="0"/>
              <a:t>Biotech/Pharms: 14%</a:t>
            </a:r>
          </a:p>
          <a:p>
            <a:pPr lvl="1"/>
            <a:r>
              <a:rPr lang="en-US" dirty="0" smtClean="0"/>
              <a:t>Industrial/Construction: 11%</a:t>
            </a:r>
          </a:p>
          <a:p>
            <a:r>
              <a:rPr lang="en-US" dirty="0" smtClean="0"/>
              <a:t>Top Median Damages Awarded</a:t>
            </a:r>
          </a:p>
          <a:p>
            <a:pPr lvl="1"/>
            <a:r>
              <a:rPr lang="en-US" dirty="0" smtClean="0"/>
              <a:t>Telecom: $22.3M</a:t>
            </a:r>
          </a:p>
          <a:p>
            <a:pPr lvl="1"/>
            <a:r>
              <a:rPr lang="en-US" dirty="0" smtClean="0"/>
              <a:t>Biotech/</a:t>
            </a:r>
            <a:r>
              <a:rPr lang="en-US" dirty="0"/>
              <a:t>P</a:t>
            </a:r>
            <a:r>
              <a:rPr lang="en-US" dirty="0" smtClean="0"/>
              <a:t>harma: $19.8M</a:t>
            </a:r>
          </a:p>
          <a:p>
            <a:pPr lvl="1"/>
            <a:r>
              <a:rPr lang="en-US" dirty="0" smtClean="0"/>
              <a:t>Medical Devices: $15.9M</a:t>
            </a:r>
          </a:p>
          <a:p>
            <a:pPr lvl="1"/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6400800" cy="365125"/>
          </a:xfrm>
        </p:spPr>
        <p:txBody>
          <a:bodyPr/>
          <a:lstStyle/>
          <a:p>
            <a:pPr algn="l"/>
            <a:r>
              <a:rPr lang="en-US" dirty="0" smtClean="0"/>
              <a:t>1: PwC, 2014 </a:t>
            </a:r>
            <a:r>
              <a:rPr lang="en-US" dirty="0"/>
              <a:t>Patent Litigation Study, </a:t>
            </a:r>
            <a:r>
              <a:rPr lang="en-US" dirty="0">
                <a:hlinkClick r:id="rId2"/>
              </a:rPr>
              <a:t>http://www.pwc.com/en_US/us/forensic-services/publications/assets/2014-patent-litigation-</a:t>
            </a:r>
            <a:r>
              <a:rPr lang="en-US" dirty="0" smtClean="0">
                <a:hlinkClick r:id="rId2"/>
              </a:rPr>
              <a:t>study.pdf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793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 Your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 Holder Success Rates</a:t>
            </a:r>
          </a:p>
          <a:p>
            <a:pPr lvl="1"/>
            <a:r>
              <a:rPr lang="en-US" dirty="0" smtClean="0"/>
              <a:t>Medical Devices: 39%</a:t>
            </a:r>
          </a:p>
          <a:p>
            <a:pPr lvl="1"/>
            <a:r>
              <a:rPr lang="en-US" dirty="0" smtClean="0"/>
              <a:t>Biotech/</a:t>
            </a:r>
            <a:r>
              <a:rPr lang="en-US" dirty="0"/>
              <a:t>P</a:t>
            </a:r>
            <a:r>
              <a:rPr lang="en-US" dirty="0" smtClean="0"/>
              <a:t>harma: 38%</a:t>
            </a:r>
          </a:p>
          <a:p>
            <a:pPr lvl="1"/>
            <a:r>
              <a:rPr lang="en-US" dirty="0" smtClean="0"/>
              <a:t>Computer </a:t>
            </a:r>
            <a:r>
              <a:rPr lang="en-US" dirty="0"/>
              <a:t>H</a:t>
            </a:r>
            <a:r>
              <a:rPr lang="en-US" dirty="0" smtClean="0"/>
              <a:t>ardware/Electronics: 35%</a:t>
            </a:r>
          </a:p>
          <a:p>
            <a:pPr lvl="1"/>
            <a:r>
              <a:rPr lang="en-US" dirty="0" smtClean="0"/>
              <a:t>Consumer Products: 35%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324600"/>
            <a:ext cx="6400800" cy="365125"/>
          </a:xfrm>
        </p:spPr>
        <p:txBody>
          <a:bodyPr/>
          <a:lstStyle/>
          <a:p>
            <a:pPr algn="l"/>
            <a:r>
              <a:rPr lang="en-US" dirty="0" smtClean="0"/>
              <a:t>1: PwC, 2014 </a:t>
            </a:r>
            <a:r>
              <a:rPr lang="en-US" dirty="0"/>
              <a:t>Patent Litigation Study, </a:t>
            </a:r>
            <a:r>
              <a:rPr lang="en-US" dirty="0">
                <a:hlinkClick r:id="rId2"/>
              </a:rPr>
              <a:t>http://www.pwc.com/en_US/us/forensic-services/publications/assets/2014-patent-litigation-</a:t>
            </a:r>
            <a:r>
              <a:rPr lang="en-US" dirty="0" smtClean="0">
                <a:hlinkClick r:id="rId2"/>
              </a:rPr>
              <a:t>study.pdf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179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bat on your strongest case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60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would like to contact the Speakers…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11984" y="1703747"/>
            <a:ext cx="3696364" cy="1384995"/>
            <a:chOff x="611984" y="1703748"/>
            <a:chExt cx="3696364" cy="1384995"/>
          </a:xfrm>
        </p:grpSpPr>
        <p:sp>
          <p:nvSpPr>
            <p:cNvPr id="4" name="TextBox 3"/>
            <p:cNvSpPr txBox="1"/>
            <p:nvPr/>
          </p:nvSpPr>
          <p:spPr>
            <a:xfrm>
              <a:off x="1793748" y="1703748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James M. Francis</a:t>
              </a:r>
            </a:p>
            <a:p>
              <a:r>
                <a:rPr lang="en-US" sz="1200" dirty="0"/>
                <a:t>Fowler Bell PLLC</a:t>
              </a:r>
            </a:p>
            <a:p>
              <a:r>
                <a:rPr lang="en-US" sz="1200" dirty="0"/>
                <a:t>300 West Vine Street, Suite 600</a:t>
              </a:r>
            </a:p>
            <a:p>
              <a:r>
                <a:rPr lang="en-US" sz="1200" dirty="0"/>
                <a:t>Lexington, KY 40507 </a:t>
              </a:r>
              <a:endParaRPr lang="en-US" sz="1200" dirty="0" smtClean="0"/>
            </a:p>
            <a:p>
              <a:r>
                <a:rPr lang="en-US" sz="1200" dirty="0" smtClean="0"/>
                <a:t>Phone: 859.759.2519</a:t>
              </a:r>
            </a:p>
            <a:p>
              <a:r>
                <a:rPr lang="en-US" sz="1200" dirty="0" smtClean="0">
                  <a:hlinkClick r:id="rId2"/>
                </a:rPr>
                <a:t>jfrancis@fowlerlaw.com</a:t>
              </a:r>
              <a:r>
                <a:rPr lang="en-US" sz="1200" dirty="0" smtClean="0"/>
                <a:t> </a:t>
              </a:r>
            </a:p>
            <a:p>
              <a:endParaRPr lang="en-US" sz="1200" dirty="0"/>
            </a:p>
          </p:txBody>
        </p:sp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1984" y="1772429"/>
              <a:ext cx="1159003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541301" y="3886200"/>
            <a:ext cx="3767047" cy="1569660"/>
            <a:chOff x="541301" y="1703748"/>
            <a:chExt cx="3767047" cy="1569660"/>
          </a:xfrm>
        </p:grpSpPr>
        <p:sp>
          <p:nvSpPr>
            <p:cNvPr id="7" name="TextBox 6"/>
            <p:cNvSpPr txBox="1"/>
            <p:nvPr/>
          </p:nvSpPr>
          <p:spPr>
            <a:xfrm>
              <a:off x="1793748" y="1703748"/>
              <a:ext cx="2514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Daniel C. </a:t>
              </a:r>
              <a:r>
                <a:rPr lang="en-US" sz="1200" b="1" dirty="0" err="1" smtClean="0"/>
                <a:t>Pierron</a:t>
              </a:r>
              <a:endParaRPr lang="en-US" sz="1200" b="1" dirty="0" smtClean="0"/>
            </a:p>
            <a:p>
              <a:r>
                <a:rPr lang="en-US" sz="1200" dirty="0"/>
                <a:t>Widerman </a:t>
              </a:r>
              <a:r>
                <a:rPr lang="en-US" sz="1200" dirty="0" err="1"/>
                <a:t>Malek</a:t>
              </a:r>
              <a:r>
                <a:rPr lang="en-US" sz="1200" dirty="0"/>
                <a:t>, P.L.</a:t>
              </a:r>
            </a:p>
            <a:p>
              <a:r>
                <a:rPr lang="en-US" sz="1200" dirty="0"/>
                <a:t>1990 West New Haven Avenue</a:t>
              </a:r>
            </a:p>
            <a:p>
              <a:r>
                <a:rPr lang="en-US" sz="1200" dirty="0"/>
                <a:t>Suite 201</a:t>
              </a:r>
            </a:p>
            <a:p>
              <a:r>
                <a:rPr lang="en-US" sz="1200" dirty="0"/>
                <a:t>Melbourne, FL 32904  </a:t>
              </a:r>
            </a:p>
            <a:p>
              <a:r>
                <a:rPr lang="en-US" sz="1200" dirty="0" smtClean="0"/>
                <a:t>Phone: 321.369.9579</a:t>
              </a:r>
            </a:p>
            <a:p>
              <a:r>
                <a:rPr lang="en-US" sz="1200" dirty="0">
                  <a:hlinkClick r:id="rId4"/>
                </a:rPr>
                <a:t>d</a:t>
              </a:r>
              <a:r>
                <a:rPr lang="en-US" sz="1200" dirty="0" smtClean="0">
                  <a:hlinkClick r:id="rId4"/>
                </a:rPr>
                <a:t>pierron@uslegalteam.com</a:t>
              </a:r>
              <a:r>
                <a:rPr lang="en-US" sz="1200" dirty="0" smtClean="0"/>
                <a:t>  </a:t>
              </a:r>
            </a:p>
            <a:p>
              <a:endParaRPr lang="en-US" sz="1200" dirty="0"/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1301" y="1783832"/>
              <a:ext cx="1300368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868288" y="1780227"/>
            <a:ext cx="3669790" cy="1384995"/>
            <a:chOff x="638558" y="1703748"/>
            <a:chExt cx="3669790" cy="1384995"/>
          </a:xfrm>
        </p:grpSpPr>
        <p:sp>
          <p:nvSpPr>
            <p:cNvPr id="10" name="TextBox 9"/>
            <p:cNvSpPr txBox="1"/>
            <p:nvPr/>
          </p:nvSpPr>
          <p:spPr>
            <a:xfrm>
              <a:off x="1793748" y="1703748"/>
              <a:ext cx="2514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Jordan A. Sigale</a:t>
              </a:r>
            </a:p>
            <a:p>
              <a:r>
                <a:rPr lang="en-US" sz="1200" dirty="0"/>
                <a:t>Dunlap Codding</a:t>
              </a:r>
            </a:p>
            <a:p>
              <a:r>
                <a:rPr lang="en-US" sz="1200" dirty="0"/>
                <a:t>609 W. Sheridan Avenue</a:t>
              </a:r>
            </a:p>
            <a:p>
              <a:r>
                <a:rPr lang="en-US" sz="1200" dirty="0"/>
                <a:t>Oklahoma City, OK 73102 </a:t>
              </a:r>
              <a:endParaRPr lang="en-US" sz="1200" dirty="0" smtClean="0"/>
            </a:p>
            <a:p>
              <a:r>
                <a:rPr lang="en-US" sz="1200" dirty="0" smtClean="0"/>
                <a:t>Phone: 405.445.6243</a:t>
              </a:r>
            </a:p>
            <a:p>
              <a:r>
                <a:rPr lang="en-US" sz="1200" dirty="0" smtClean="0">
                  <a:hlinkClick r:id="rId6"/>
                </a:rPr>
                <a:t>jsigale@dunlapcodding.com</a:t>
              </a:r>
              <a:r>
                <a:rPr lang="en-US" sz="1200" dirty="0" smtClean="0"/>
                <a:t>  </a:t>
              </a:r>
            </a:p>
            <a:p>
              <a:endParaRPr lang="en-US" sz="1200" dirty="0"/>
            </a:p>
          </p:txBody>
        </p:sp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8558" y="1725405"/>
              <a:ext cx="1172381" cy="1188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8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 Who is a Patent Troll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 entity that asserts a patent that does not manufacture products based on that patent </a:t>
            </a:r>
          </a:p>
          <a:p>
            <a:r>
              <a:rPr lang="en-US" dirty="0" smtClean="0"/>
              <a:t>An entity that earns the majority of its revenue from the licensing/enforcement of its patents</a:t>
            </a:r>
          </a:p>
          <a:p>
            <a:r>
              <a:rPr lang="en-US" dirty="0" smtClean="0"/>
              <a:t>A </a:t>
            </a:r>
            <a:r>
              <a:rPr lang="en-US" dirty="0"/>
              <a:t>patent assertion entity/holding </a:t>
            </a:r>
            <a:r>
              <a:rPr lang="en-US" dirty="0" smtClean="0"/>
              <a:t>company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These definitions work poorly because they include colleges/universities, think-tanks, and even RPX Corporation (“provider of patent risk solutions” founded in 2008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57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 Who is a Patent Troll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Anyone asserting a patent for nothing more than litigation-cost settlements (Judge Randall R </a:t>
            </a:r>
            <a:r>
              <a:rPr lang="en-US" smtClean="0"/>
              <a:t>Rader)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24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 Who is a Patent Troll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Whatever definition you pick, you may be surprised to learn:</a:t>
            </a:r>
          </a:p>
          <a:p>
            <a:pPr lvl="1"/>
            <a:r>
              <a:rPr lang="en-US" dirty="0" smtClean="0"/>
              <a:t> some patent trolls are publicly traded companies (e.g. Acacia Technologies, Quest Patent Research Corporation);</a:t>
            </a:r>
          </a:p>
          <a:p>
            <a:pPr lvl="1"/>
            <a:r>
              <a:rPr lang="en-US" dirty="0" smtClean="0"/>
              <a:t>others were formed by publicly traded companies (e.g. </a:t>
            </a:r>
            <a:r>
              <a:rPr lang="en-US" dirty="0" err="1" smtClean="0"/>
              <a:t>Rockstar</a:t>
            </a:r>
            <a:r>
              <a:rPr lang="en-US" dirty="0" smtClean="0"/>
              <a:t> Consortium Inc. [formed by Apple, BlackBerry, Ericsson, Microsoft and Sony])</a:t>
            </a:r>
          </a:p>
          <a:p>
            <a:pPr lvl="1"/>
            <a:r>
              <a:rPr lang="en-US" dirty="0" smtClean="0"/>
              <a:t>more are privately-held invention capital companies (e.g. Intellectual Ventures IIF, IDF and ISF funds)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7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or Who is a Patent Troll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Anyone asserting a patent for nothing more than litigation-cost settlements (Judge Randall R. Rader)</a:t>
            </a:r>
          </a:p>
          <a:p>
            <a:r>
              <a:rPr lang="en-US" dirty="0" smtClean="0"/>
              <a:t>This definition best informs business decisions in litigation with trolls.</a:t>
            </a:r>
          </a:p>
          <a:p>
            <a:pPr lvl="1"/>
            <a:r>
              <a:rPr lang="en-US" dirty="0" smtClean="0"/>
              <a:t>More than 95% of troll cases settle.</a:t>
            </a:r>
          </a:p>
          <a:p>
            <a:pPr lvl="1"/>
            <a:r>
              <a:rPr lang="en-US" dirty="0" smtClean="0"/>
              <a:t>Lack of public information about trolls leads to economically inefficiency</a:t>
            </a:r>
          </a:p>
        </p:txBody>
      </p:sp>
    </p:spTree>
    <p:extLst>
      <p:ext uri="{BB962C8B-B14F-4D97-AF65-F5344CB8AC3E}">
        <p14:creationId xmlns:p14="http://schemas.microsoft.com/office/powerpoint/2010/main" val="197047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 Implemented Federal</a:t>
            </a:r>
            <a:br>
              <a:rPr lang="en-US" dirty="0" smtClean="0"/>
            </a:br>
            <a:r>
              <a:rPr lang="en-US" dirty="0" smtClean="0"/>
              <a:t>Measures to Combat Troll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Enforcement efforts – FTC v. MPHJ Technology Investments </a:t>
            </a:r>
            <a:r>
              <a:rPr lang="en-US" dirty="0" smtClean="0"/>
              <a:t>LLC, consent judgment</a:t>
            </a:r>
          </a:p>
          <a:p>
            <a:r>
              <a:rPr lang="en-US" dirty="0" smtClean="0"/>
              <a:t>Pending legislative efforts</a:t>
            </a:r>
          </a:p>
          <a:p>
            <a:pPr lvl="1"/>
            <a:r>
              <a:rPr lang="en-US" dirty="0" smtClean="0"/>
              <a:t>House Bill – gives FTC and state AGs the authority to impose civil penalties on companies that send misleading patent license demand letters</a:t>
            </a:r>
          </a:p>
          <a:p>
            <a:r>
              <a:rPr lang="en-US" dirty="0" smtClean="0"/>
              <a:t>Judicial Efforts</a:t>
            </a:r>
          </a:p>
          <a:p>
            <a:pPr lvl="1"/>
            <a:r>
              <a:rPr lang="en-US" dirty="0" smtClean="0"/>
              <a:t>Increased pleading standards</a:t>
            </a:r>
          </a:p>
          <a:p>
            <a:pPr lvl="1"/>
            <a:r>
              <a:rPr lang="en-US" dirty="0" smtClean="0"/>
              <a:t>Easier to succeed on attorneys’ fees motions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 Implemented State </a:t>
            </a:r>
            <a:br>
              <a:rPr lang="en-US" dirty="0" smtClean="0"/>
            </a:br>
            <a:r>
              <a:rPr lang="en-US" dirty="0" smtClean="0"/>
              <a:t>Measures to Combat Troll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with Vermont (July 2013), at least 18 other states have enacted laws against bad faith patent infringement.</a:t>
            </a:r>
          </a:p>
          <a:p>
            <a:pPr lvl="1"/>
            <a:r>
              <a:rPr lang="en-US" dirty="0" smtClean="0"/>
              <a:t>Alabama, Georgia, Idaho, Illinois, Kansas, Maine, Maryland, Missouri, Michigan, New Hampshire, New Jersey, North Carolina, Ohio, Oklahoma, Oregon, Rhode Island, South Dakota, and Virginia. </a:t>
            </a:r>
          </a:p>
          <a:p>
            <a:r>
              <a:rPr lang="en-US" dirty="0" smtClean="0"/>
              <a:t>More states are contemplating their own 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7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Recently Implemented State </a:t>
            </a:r>
            <a:br>
              <a:rPr lang="en-US" dirty="0" smtClean="0"/>
            </a:br>
            <a:r>
              <a:rPr lang="en-US" dirty="0" smtClean="0"/>
              <a:t>Measures to Combat Troll Practices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200" dirty="0" smtClean="0"/>
              <a:t>Illinois (815 ILCS 505/2RRR) -- Unlawful </a:t>
            </a:r>
            <a:r>
              <a:rPr lang="en-US" sz="2200" dirty="0"/>
              <a:t>to send a communication that states that the intended recipient has infringed a patent and owes compensation where the communication </a:t>
            </a:r>
          </a:p>
          <a:p>
            <a:pPr marL="746125">
              <a:buFont typeface="Wingdings" panose="05000000000000000000" pitchFamily="2" charset="2"/>
              <a:buChar char="ü"/>
            </a:pPr>
            <a:r>
              <a:rPr lang="en-US" sz="2200" dirty="0" smtClean="0"/>
              <a:t>falsely </a:t>
            </a:r>
            <a:r>
              <a:rPr lang="en-US" sz="2200" dirty="0"/>
              <a:t>threatens litigation or states litigation has been filed;</a:t>
            </a:r>
          </a:p>
          <a:p>
            <a:pPr marL="746125">
              <a:buFont typeface="Wingdings" panose="05000000000000000000" pitchFamily="2" charset="2"/>
              <a:buChar char="ü"/>
            </a:pPr>
            <a:r>
              <a:rPr lang="en-US" sz="2200" dirty="0" smtClean="0"/>
              <a:t>lacks </a:t>
            </a:r>
            <a:r>
              <a:rPr lang="en-US" sz="2200" dirty="0"/>
              <a:t>a reasonable basis in fact or law because the person asserting the patent doesn’t have the rights to do so or the asserted patent is expired, invalid, or unenforceable; or</a:t>
            </a:r>
          </a:p>
          <a:p>
            <a:pPr marL="746125">
              <a:buFont typeface="Wingdings" panose="05000000000000000000" pitchFamily="2" charset="2"/>
              <a:buChar char="ü"/>
            </a:pPr>
            <a:r>
              <a:rPr lang="en-US" sz="2200" dirty="0" smtClean="0"/>
              <a:t>fails </a:t>
            </a:r>
            <a:r>
              <a:rPr lang="en-US" sz="2200" dirty="0"/>
              <a:t>to include information necessary to inform an intended recipient about the patent assertion (i.e. identity of asserter, patent number(s), and products, services, or technology covered by the patent claims).</a:t>
            </a:r>
          </a:p>
          <a:p>
            <a:r>
              <a:rPr lang="en-US" sz="2200" dirty="0" smtClean="0"/>
              <a:t>Oklahoma (§23-112 et </a:t>
            </a:r>
            <a:r>
              <a:rPr lang="en-US" sz="2200" dirty="0" err="1" smtClean="0"/>
              <a:t>seq</a:t>
            </a:r>
            <a:r>
              <a:rPr lang="en-US" sz="2200" dirty="0" smtClean="0"/>
              <a:t>) – also provides for enforcement by attorney general</a:t>
            </a:r>
          </a:p>
        </p:txBody>
      </p:sp>
    </p:spTree>
    <p:extLst>
      <p:ext uri="{BB962C8B-B14F-4D97-AF65-F5344CB8AC3E}">
        <p14:creationId xmlns:p14="http://schemas.microsoft.com/office/powerpoint/2010/main" val="3158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1299</Words>
  <Application>Microsoft Office PowerPoint</Application>
  <PresentationFormat>On-screen Show (4:3)</PresentationFormat>
  <Paragraphs>194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Patent Trolls   Effective Strategies for Avoiding and Interacting with them from the Perspective of In-House Counsel </vt:lpstr>
      <vt:lpstr>Speakers</vt:lpstr>
      <vt:lpstr>What or Who is a Patent Troll</vt:lpstr>
      <vt:lpstr>What or Who is a Patent Troll</vt:lpstr>
      <vt:lpstr>What or Who is a Patent Troll</vt:lpstr>
      <vt:lpstr>What or Who is a Patent Troll</vt:lpstr>
      <vt:lpstr>Recently Implemented Federal Measures to Combat Troll Practices</vt:lpstr>
      <vt:lpstr>Recently Implemented State  Measures to Combat Troll Practices</vt:lpstr>
      <vt:lpstr>Recently Implemented State  Measures to Combat Troll Practices</vt:lpstr>
      <vt:lpstr>Tactics/Strategies for Avoiding Lawsuits</vt:lpstr>
      <vt:lpstr>Tactics/Strategies for Avoiding Lawsuits</vt:lpstr>
      <vt:lpstr>Tactics/Strategies for Avoiding Lawsuits</vt:lpstr>
      <vt:lpstr>Tactics/Strategies for Minimizing Cost and Disruption</vt:lpstr>
      <vt:lpstr>Tactics/Strategies for Minimizing Cost and Disruption</vt:lpstr>
      <vt:lpstr>Tactics/Strategies for Minimizing Cost and Disruption</vt:lpstr>
      <vt:lpstr>Tactics/Strategies for Minimizing Cost and Disruption</vt:lpstr>
      <vt:lpstr>Tactics/Strategies for Minimizing Cost and Disruption</vt:lpstr>
      <vt:lpstr>Risks of No-Settlement Litigation</vt:lpstr>
      <vt:lpstr>Risks of No-Settlement Litigation</vt:lpstr>
      <vt:lpstr>Potential Rewards of  No-Settlement Litigation</vt:lpstr>
      <vt:lpstr>Potential Rewards of  No-Settlement Litigation</vt:lpstr>
      <vt:lpstr>Consider Your Industry</vt:lpstr>
      <vt:lpstr>Consider Your Industry</vt:lpstr>
      <vt:lpstr>Conclusions</vt:lpstr>
      <vt:lpstr>If you would like to contact the Speakers…</vt:lpstr>
    </vt:vector>
  </TitlesOfParts>
  <Company>Primerus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Dawe</dc:creator>
  <cp:lastModifiedBy>Chris Dawe</cp:lastModifiedBy>
  <cp:revision>28</cp:revision>
  <dcterms:created xsi:type="dcterms:W3CDTF">2015-04-03T15:52:07Z</dcterms:created>
  <dcterms:modified xsi:type="dcterms:W3CDTF">2015-06-11T17:15:45Z</dcterms:modified>
</cp:coreProperties>
</file>