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30"/>
  </p:notesMasterIdLst>
  <p:sldIdLst>
    <p:sldId id="260" r:id="rId2"/>
    <p:sldId id="257" r:id="rId3"/>
    <p:sldId id="273" r:id="rId4"/>
    <p:sldId id="270" r:id="rId5"/>
    <p:sldId id="266" r:id="rId6"/>
    <p:sldId id="258" r:id="rId7"/>
    <p:sldId id="261" r:id="rId8"/>
    <p:sldId id="274" r:id="rId9"/>
    <p:sldId id="269" r:id="rId10"/>
    <p:sldId id="275" r:id="rId11"/>
    <p:sldId id="271" r:id="rId12"/>
    <p:sldId id="276" r:id="rId13"/>
    <p:sldId id="277" r:id="rId14"/>
    <p:sldId id="279" r:id="rId15"/>
    <p:sldId id="272" r:id="rId16"/>
    <p:sldId id="282" r:id="rId17"/>
    <p:sldId id="283" r:id="rId18"/>
    <p:sldId id="267" r:id="rId19"/>
    <p:sldId id="278" r:id="rId20"/>
    <p:sldId id="281" r:id="rId21"/>
    <p:sldId id="284" r:id="rId22"/>
    <p:sldId id="285" r:id="rId23"/>
    <p:sldId id="286" r:id="rId24"/>
    <p:sldId id="287" r:id="rId25"/>
    <p:sldId id="288" r:id="rId26"/>
    <p:sldId id="268" r:id="rId27"/>
    <p:sldId id="289" r:id="rId28"/>
    <p:sldId id="290"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1440" autoAdjust="0"/>
  </p:normalViewPr>
  <p:slideViewPr>
    <p:cSldViewPr snapToGrid="0" showGuides="1">
      <p:cViewPr varScale="1">
        <p:scale>
          <a:sx n="50" d="100"/>
          <a:sy n="50" d="100"/>
        </p:scale>
        <p:origin x="70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83816AE4-F747-4748-A23C-1264597FAED1}" type="datetimeFigureOut">
              <a:rPr lang="en-US" smtClean="0"/>
              <a:t>5/21/2015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9ECE549-E69F-4115-9BDA-E1398FE5C081}" type="slidenum">
              <a:rPr lang="en-US" smtClean="0"/>
              <a:t>‹#›</a:t>
            </a:fld>
            <a:endParaRPr lang="en-US"/>
          </a:p>
        </p:txBody>
      </p:sp>
    </p:spTree>
    <p:extLst>
      <p:ext uri="{BB962C8B-B14F-4D97-AF65-F5344CB8AC3E}">
        <p14:creationId xmlns:p14="http://schemas.microsoft.com/office/powerpoint/2010/main" val="307367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 marketers are cutting through the noise by starting conversations that matter to their customers. As we make real and meaningful connections through common interests, we’ll be creating touch points that lead to trust and affinity, putting you top-of-mind when a consumer has a need.</a:t>
            </a:r>
          </a:p>
          <a:p>
            <a:endParaRPr lang="en-US" dirty="0"/>
          </a:p>
        </p:txBody>
      </p:sp>
      <p:sp>
        <p:nvSpPr>
          <p:cNvPr id="4" name="Slide Number Placeholder 3"/>
          <p:cNvSpPr>
            <a:spLocks noGrp="1"/>
          </p:cNvSpPr>
          <p:nvPr>
            <p:ph type="sldNum" sz="quarter" idx="10"/>
          </p:nvPr>
        </p:nvSpPr>
        <p:spPr/>
        <p:txBody>
          <a:bodyPr/>
          <a:lstStyle/>
          <a:p>
            <a:fld id="{A9ECE549-E69F-4115-9BDA-E1398FE5C081}" type="slidenum">
              <a:rPr lang="en-US" smtClean="0"/>
              <a:t>11</a:t>
            </a:fld>
            <a:endParaRPr lang="en-US"/>
          </a:p>
        </p:txBody>
      </p:sp>
    </p:spTree>
    <p:extLst>
      <p:ext uri="{BB962C8B-B14F-4D97-AF65-F5344CB8AC3E}">
        <p14:creationId xmlns:p14="http://schemas.microsoft.com/office/powerpoint/2010/main" val="393329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a:t>
            </a:r>
            <a:r>
              <a:rPr lang="en-US" dirty="0" err="1" smtClean="0"/>
              <a:t>you’s</a:t>
            </a:r>
            <a:r>
              <a:rPr lang="en-US" dirty="0" smtClean="0"/>
              <a:t> </a:t>
            </a:r>
            <a:endParaRPr lang="en-US" dirty="0"/>
          </a:p>
        </p:txBody>
      </p:sp>
      <p:sp>
        <p:nvSpPr>
          <p:cNvPr id="4" name="Slide Number Placeholder 3"/>
          <p:cNvSpPr>
            <a:spLocks noGrp="1"/>
          </p:cNvSpPr>
          <p:nvPr>
            <p:ph type="sldNum" sz="quarter" idx="10"/>
          </p:nvPr>
        </p:nvSpPr>
        <p:spPr/>
        <p:txBody>
          <a:bodyPr/>
          <a:lstStyle/>
          <a:p>
            <a:fld id="{A9ECE549-E69F-4115-9BDA-E1398FE5C081}" type="slidenum">
              <a:rPr lang="en-US" smtClean="0"/>
              <a:t>18</a:t>
            </a:fld>
            <a:endParaRPr lang="en-US"/>
          </a:p>
        </p:txBody>
      </p:sp>
    </p:spTree>
    <p:extLst>
      <p:ext uri="{BB962C8B-B14F-4D97-AF65-F5344CB8AC3E}">
        <p14:creationId xmlns:p14="http://schemas.microsoft.com/office/powerpoint/2010/main" val="292033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he, his, Kevin </a:t>
            </a:r>
            <a:endParaRPr lang="en-US" dirty="0"/>
          </a:p>
        </p:txBody>
      </p:sp>
      <p:sp>
        <p:nvSpPr>
          <p:cNvPr id="4" name="Slide Number Placeholder 3"/>
          <p:cNvSpPr>
            <a:spLocks noGrp="1"/>
          </p:cNvSpPr>
          <p:nvPr>
            <p:ph type="sldNum" sz="quarter" idx="10"/>
          </p:nvPr>
        </p:nvSpPr>
        <p:spPr/>
        <p:txBody>
          <a:bodyPr/>
          <a:lstStyle/>
          <a:p>
            <a:fld id="{A9ECE549-E69F-4115-9BDA-E1398FE5C081}" type="slidenum">
              <a:rPr lang="en-US" smtClean="0"/>
              <a:t>19</a:t>
            </a:fld>
            <a:endParaRPr lang="en-US"/>
          </a:p>
        </p:txBody>
      </p:sp>
    </p:spTree>
    <p:extLst>
      <p:ext uri="{BB962C8B-B14F-4D97-AF65-F5344CB8AC3E}">
        <p14:creationId xmlns:p14="http://schemas.microsoft.com/office/powerpoint/2010/main" val="330806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Determine your unique value proposition</a:t>
            </a:r>
          </a:p>
          <a:p>
            <a:endParaRPr lang="en-US" dirty="0" smtClean="0"/>
          </a:p>
          <a:p>
            <a:r>
              <a:rPr lang="en-US" dirty="0" smtClean="0"/>
              <a:t>Spend some time thinking about what makes you different than your peers -- your strengths, your passions, and your goals.</a:t>
            </a:r>
          </a:p>
          <a:p>
            <a:endParaRPr lang="en-US" dirty="0" smtClean="0"/>
          </a:p>
          <a:p>
            <a:r>
              <a:rPr lang="en-US" dirty="0" smtClean="0"/>
              <a:t>If you left your job today, what would your company and colleagues miss? Know who you are, as well as who you are not.</a:t>
            </a:r>
          </a:p>
          <a:p>
            <a:r>
              <a:rPr lang="en-US" dirty="0" smtClean="0"/>
              <a:t>Ask trusted colleagues, co-workers, and friends for four or five adjectives they would use to describe you.</a:t>
            </a:r>
          </a:p>
          <a:p>
            <a:endParaRPr lang="en-US" dirty="0" smtClean="0"/>
          </a:p>
          <a:p>
            <a:r>
              <a:rPr lang="en-US" dirty="0" smtClean="0"/>
              <a:t>What are you good at? What are your strengths? In which areas do they view you as "irreplaceable?“</a:t>
            </a:r>
          </a:p>
          <a:p>
            <a:r>
              <a:rPr lang="en-US" dirty="0" smtClean="0"/>
              <a:t>Where would you like to be in six months? One year? Five years? Ten years?</a:t>
            </a:r>
          </a:p>
          <a:p>
            <a:r>
              <a:rPr lang="en-US" dirty="0" smtClean="0"/>
              <a:t>Just like Starbucks knows that their target audience is coffee drinkers, you need to define to whom you want to send your message.</a:t>
            </a:r>
          </a:p>
          <a:p>
            <a:endParaRPr lang="en-US" dirty="0" smtClean="0"/>
          </a:p>
          <a:p>
            <a:r>
              <a:rPr lang="en-US" dirty="0" smtClean="0"/>
              <a:t>This will not only help you hone your message, it will help you deliver it to the right places.</a:t>
            </a:r>
          </a:p>
          <a:p>
            <a:endParaRPr lang="en-US" dirty="0" smtClean="0"/>
          </a:p>
          <a:p>
            <a:r>
              <a:rPr lang="en-US" dirty="0" smtClean="0"/>
              <a:t>Defining your goals is necessary to crafting a message that helps you reach them.</a:t>
            </a:r>
          </a:p>
          <a:p>
            <a:endParaRPr lang="en-US" dirty="0" smtClean="0"/>
          </a:p>
          <a:p>
            <a:r>
              <a:rPr lang="en-US" dirty="0" smtClean="0"/>
              <a:t>Everything you do ultimately contributes to your personal brand.</a:t>
            </a:r>
          </a:p>
          <a:p>
            <a:endParaRPr lang="en-US" dirty="0" smtClean="0"/>
          </a:p>
          <a:p>
            <a:r>
              <a:rPr lang="en-US" dirty="0" smtClean="0"/>
              <a:t>Once your brand has been defined, make sure that the little things -- the way you dress, your body language, how you behave with co-workers, the emails you write -- are consistent with your brand message.</a:t>
            </a:r>
          </a:p>
          <a:p>
            <a:r>
              <a:rPr lang="en-US" dirty="0" smtClean="0"/>
              <a:t>Be sure to promote your brand in person, too.</a:t>
            </a:r>
          </a:p>
          <a:p>
            <a:endParaRPr lang="en-US" dirty="0" smtClean="0"/>
          </a:p>
          <a:p>
            <a:r>
              <a:rPr lang="en-US" dirty="0" smtClean="0"/>
              <a:t>Join and participate in industry groups, give talks at conferences, or offer to spearhead a large project that highlights your unique talents.</a:t>
            </a:r>
          </a:p>
          <a:p>
            <a:r>
              <a:rPr lang="en-US" dirty="0" smtClean="0"/>
              <a:t>Be sure to keep co-workers, colleagues, clients, and friends updated about what you are doing.</a:t>
            </a:r>
          </a:p>
          <a:p>
            <a:endParaRPr lang="en-US" dirty="0" smtClean="0"/>
          </a:p>
          <a:p>
            <a:r>
              <a:rPr lang="en-US" dirty="0" smtClean="0"/>
              <a:t>Word of mouth is a powerful marketing tool, and what the people in your network say about you will ultimately have an effect on your brand.</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ECE549-E69F-4115-9BDA-E1398FE5C081}" type="slidenum">
              <a:rPr lang="en-US" smtClean="0"/>
              <a:t>25</a:t>
            </a:fld>
            <a:endParaRPr lang="en-US"/>
          </a:p>
        </p:txBody>
      </p:sp>
    </p:spTree>
    <p:extLst>
      <p:ext uri="{BB962C8B-B14F-4D97-AF65-F5344CB8AC3E}">
        <p14:creationId xmlns:p14="http://schemas.microsoft.com/office/powerpoint/2010/main" val="1275760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49F8B4-1AFB-44FD-9D84-8649A6C816A3}"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831E4-8376-4577-A14C-376BD5C600A8}" type="slidenum">
              <a:rPr lang="en-US" smtClean="0"/>
              <a:t>‹#›</a:t>
            </a:fld>
            <a:endParaRPr lang="en-US"/>
          </a:p>
        </p:txBody>
      </p:sp>
    </p:spTree>
    <p:extLst>
      <p:ext uri="{BB962C8B-B14F-4D97-AF65-F5344CB8AC3E}">
        <p14:creationId xmlns:p14="http://schemas.microsoft.com/office/powerpoint/2010/main" val="129938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831E4-8376-4577-A14C-376BD5C600A8}" type="slidenum">
              <a:rPr lang="en-US" smtClean="0"/>
              <a:t>‹#›</a:t>
            </a:fld>
            <a:endParaRPr lang="en-US"/>
          </a:p>
        </p:txBody>
      </p:sp>
      <p:grpSp>
        <p:nvGrpSpPr>
          <p:cNvPr id="8" name="Group 7"/>
          <p:cNvGrpSpPr/>
          <p:nvPr userDrawn="1"/>
        </p:nvGrpSpPr>
        <p:grpSpPr>
          <a:xfrm>
            <a:off x="3" y="-7"/>
            <a:ext cx="521421" cy="6858001"/>
            <a:chOff x="-2727" y="-6"/>
            <a:chExt cx="695228" cy="6858001"/>
          </a:xfrm>
        </p:grpSpPr>
        <p:grpSp>
          <p:nvGrpSpPr>
            <p:cNvPr id="9" name="Group 8"/>
            <p:cNvGrpSpPr/>
            <p:nvPr/>
          </p:nvGrpSpPr>
          <p:grpSpPr>
            <a:xfrm>
              <a:off x="-2727" y="-5"/>
              <a:ext cx="571473" cy="6858000"/>
              <a:chOff x="6048440" y="-936481"/>
              <a:chExt cx="196717" cy="9144001"/>
            </a:xfrm>
          </p:grpSpPr>
          <p:sp>
            <p:nvSpPr>
              <p:cNvPr id="15" name="Rectangle 14" descr="Gold bar"/>
              <p:cNvSpPr>
                <a:spLocks noChangeArrowheads="1"/>
              </p:cNvSpPr>
              <p:nvPr/>
            </p:nvSpPr>
            <p:spPr bwMode="auto">
              <a:xfrm rot="10800000" flipH="1">
                <a:off x="6048440" y="5159057"/>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6" name="Rectangle 15" descr="Orange bar"/>
              <p:cNvSpPr>
                <a:spLocks noChangeArrowheads="1"/>
              </p:cNvSpPr>
              <p:nvPr/>
            </p:nvSpPr>
            <p:spPr bwMode="auto">
              <a:xfrm rot="10800000" flipH="1">
                <a:off x="6048440" y="2110594"/>
                <a:ext cx="196717" cy="3048463"/>
              </a:xfrm>
              <a:prstGeom prst="rect">
                <a:avLst/>
              </a:prstGeom>
              <a:solidFill>
                <a:srgbClr val="ED4327"/>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7" name="Rectangle 16" descr="Slate bar"/>
              <p:cNvSpPr>
                <a:spLocks noChangeArrowheads="1"/>
              </p:cNvSpPr>
              <p:nvPr/>
            </p:nvSpPr>
            <p:spPr bwMode="auto">
              <a:xfrm rot="10800000" flipH="1">
                <a:off x="6048440" y="-936481"/>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grpSp>
          <p:nvGrpSpPr>
            <p:cNvPr id="10" name="Group 9"/>
            <p:cNvGrpSpPr/>
            <p:nvPr/>
          </p:nvGrpSpPr>
          <p:grpSpPr>
            <a:xfrm>
              <a:off x="602122" y="-6"/>
              <a:ext cx="80763" cy="6858000"/>
              <a:chOff x="6096516" y="-936482"/>
              <a:chExt cx="107571" cy="9144001"/>
            </a:xfrm>
          </p:grpSpPr>
          <p:sp>
            <p:nvSpPr>
              <p:cNvPr id="12" name="Rectangle 11" descr="Gold bar"/>
              <p:cNvSpPr>
                <a:spLocks noChangeArrowheads="1"/>
              </p:cNvSpPr>
              <p:nvPr/>
            </p:nvSpPr>
            <p:spPr bwMode="auto">
              <a:xfrm rot="10800000" flipH="1">
                <a:off x="6096519" y="5159056"/>
                <a:ext cx="107568"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lvl="0" algn="ctr"/>
                <a:endParaRPr lang="en-US" sz="1350">
                  <a:latin typeface="Times New Roman" panose="02020603050405020304" pitchFamily="18" charset="0"/>
                </a:endParaRPr>
              </a:p>
            </p:txBody>
          </p:sp>
          <p:sp>
            <p:nvSpPr>
              <p:cNvPr id="13" name="Rectangle 12" descr="Orange bar"/>
              <p:cNvSpPr>
                <a:spLocks noChangeArrowheads="1"/>
              </p:cNvSpPr>
              <p:nvPr/>
            </p:nvSpPr>
            <p:spPr bwMode="auto">
              <a:xfrm rot="10800000" flipH="1">
                <a:off x="6096519" y="2110593"/>
                <a:ext cx="107568" cy="3048463"/>
              </a:xfrm>
              <a:prstGeom prst="rect">
                <a:avLst/>
              </a:prstGeom>
              <a:gradFill flip="none" rotWithShape="1">
                <a:gsLst>
                  <a:gs pos="0">
                    <a:srgbClr val="ED4327">
                      <a:tint val="66000"/>
                      <a:satMod val="160000"/>
                    </a:srgbClr>
                  </a:gs>
                  <a:gs pos="50000">
                    <a:srgbClr val="ED4327">
                      <a:tint val="44500"/>
                      <a:satMod val="160000"/>
                    </a:srgbClr>
                  </a:gs>
                  <a:gs pos="100000">
                    <a:srgbClr val="ED4327">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4" name="Rectangle 13" descr="Slate bar"/>
              <p:cNvSpPr>
                <a:spLocks noChangeArrowheads="1"/>
              </p:cNvSpPr>
              <p:nvPr/>
            </p:nvSpPr>
            <p:spPr bwMode="auto">
              <a:xfrm rot="10800000" flipH="1">
                <a:off x="6096516" y="-936482"/>
                <a:ext cx="107571"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sp>
          <p:nvSpPr>
            <p:cNvPr id="11" name="Rectangle 10"/>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788" y="6392000"/>
            <a:ext cx="1874520" cy="293823"/>
          </a:xfrm>
          <a:prstGeom prst="rect">
            <a:avLst/>
          </a:prstGeom>
        </p:spPr>
      </p:pic>
    </p:spTree>
    <p:extLst>
      <p:ext uri="{BB962C8B-B14F-4D97-AF65-F5344CB8AC3E}">
        <p14:creationId xmlns:p14="http://schemas.microsoft.com/office/powerpoint/2010/main" val="121638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831E4-8376-4577-A14C-376BD5C600A8}" type="slidenum">
              <a:rPr lang="en-US" smtClean="0"/>
              <a:t>‹#›</a:t>
            </a:fld>
            <a:endParaRPr lang="en-US"/>
          </a:p>
        </p:txBody>
      </p:sp>
      <p:grpSp>
        <p:nvGrpSpPr>
          <p:cNvPr id="8" name="Group 7"/>
          <p:cNvGrpSpPr/>
          <p:nvPr userDrawn="1"/>
        </p:nvGrpSpPr>
        <p:grpSpPr>
          <a:xfrm>
            <a:off x="3" y="-7"/>
            <a:ext cx="521421" cy="6858001"/>
            <a:chOff x="-2727" y="-6"/>
            <a:chExt cx="695228" cy="6858001"/>
          </a:xfrm>
        </p:grpSpPr>
        <p:grpSp>
          <p:nvGrpSpPr>
            <p:cNvPr id="9" name="Group 8"/>
            <p:cNvGrpSpPr/>
            <p:nvPr/>
          </p:nvGrpSpPr>
          <p:grpSpPr>
            <a:xfrm>
              <a:off x="-2727" y="-5"/>
              <a:ext cx="571473" cy="6858000"/>
              <a:chOff x="6048440" y="-936481"/>
              <a:chExt cx="196717" cy="9144001"/>
            </a:xfrm>
          </p:grpSpPr>
          <p:sp>
            <p:nvSpPr>
              <p:cNvPr id="15" name="Rectangle 14" descr="Gold bar"/>
              <p:cNvSpPr>
                <a:spLocks noChangeArrowheads="1"/>
              </p:cNvSpPr>
              <p:nvPr/>
            </p:nvSpPr>
            <p:spPr bwMode="auto">
              <a:xfrm rot="10800000" flipH="1">
                <a:off x="6048440" y="5159057"/>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6" name="Rectangle 15" descr="Orange bar"/>
              <p:cNvSpPr>
                <a:spLocks noChangeArrowheads="1"/>
              </p:cNvSpPr>
              <p:nvPr/>
            </p:nvSpPr>
            <p:spPr bwMode="auto">
              <a:xfrm rot="10800000" flipH="1">
                <a:off x="6048440" y="2110594"/>
                <a:ext cx="196717" cy="3048463"/>
              </a:xfrm>
              <a:prstGeom prst="rect">
                <a:avLst/>
              </a:prstGeom>
              <a:solidFill>
                <a:srgbClr val="ED4327"/>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7" name="Rectangle 16" descr="Slate bar"/>
              <p:cNvSpPr>
                <a:spLocks noChangeArrowheads="1"/>
              </p:cNvSpPr>
              <p:nvPr/>
            </p:nvSpPr>
            <p:spPr bwMode="auto">
              <a:xfrm rot="10800000" flipH="1">
                <a:off x="6048440" y="-936481"/>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grpSp>
          <p:nvGrpSpPr>
            <p:cNvPr id="10" name="Group 9"/>
            <p:cNvGrpSpPr/>
            <p:nvPr/>
          </p:nvGrpSpPr>
          <p:grpSpPr>
            <a:xfrm>
              <a:off x="602122" y="-6"/>
              <a:ext cx="80763" cy="6858000"/>
              <a:chOff x="6096516" y="-936482"/>
              <a:chExt cx="107571" cy="9144001"/>
            </a:xfrm>
          </p:grpSpPr>
          <p:sp>
            <p:nvSpPr>
              <p:cNvPr id="12" name="Rectangle 11" descr="Gold bar"/>
              <p:cNvSpPr>
                <a:spLocks noChangeArrowheads="1"/>
              </p:cNvSpPr>
              <p:nvPr/>
            </p:nvSpPr>
            <p:spPr bwMode="auto">
              <a:xfrm rot="10800000" flipH="1">
                <a:off x="6096519" y="5159056"/>
                <a:ext cx="107568"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lvl="0" algn="ctr"/>
                <a:endParaRPr lang="en-US" sz="1350">
                  <a:latin typeface="Times New Roman" panose="02020603050405020304" pitchFamily="18" charset="0"/>
                </a:endParaRPr>
              </a:p>
            </p:txBody>
          </p:sp>
          <p:sp>
            <p:nvSpPr>
              <p:cNvPr id="13" name="Rectangle 12" descr="Orange bar"/>
              <p:cNvSpPr>
                <a:spLocks noChangeArrowheads="1"/>
              </p:cNvSpPr>
              <p:nvPr/>
            </p:nvSpPr>
            <p:spPr bwMode="auto">
              <a:xfrm rot="10800000" flipH="1">
                <a:off x="6096519" y="2110593"/>
                <a:ext cx="107568" cy="3048463"/>
              </a:xfrm>
              <a:prstGeom prst="rect">
                <a:avLst/>
              </a:prstGeom>
              <a:gradFill flip="none" rotWithShape="1">
                <a:gsLst>
                  <a:gs pos="0">
                    <a:srgbClr val="ED4327">
                      <a:tint val="66000"/>
                      <a:satMod val="160000"/>
                    </a:srgbClr>
                  </a:gs>
                  <a:gs pos="50000">
                    <a:srgbClr val="ED4327">
                      <a:tint val="44500"/>
                      <a:satMod val="160000"/>
                    </a:srgbClr>
                  </a:gs>
                  <a:gs pos="100000">
                    <a:srgbClr val="ED4327">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4" name="Rectangle 13" descr="Slate bar"/>
              <p:cNvSpPr>
                <a:spLocks noChangeArrowheads="1"/>
              </p:cNvSpPr>
              <p:nvPr/>
            </p:nvSpPr>
            <p:spPr bwMode="auto">
              <a:xfrm rot="10800000" flipH="1">
                <a:off x="6096516" y="-936482"/>
                <a:ext cx="107571"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sp>
          <p:nvSpPr>
            <p:cNvPr id="11" name="Rectangle 10"/>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788" y="6392000"/>
            <a:ext cx="1874520" cy="293823"/>
          </a:xfrm>
          <a:prstGeom prst="rect">
            <a:avLst/>
          </a:prstGeom>
        </p:spPr>
      </p:pic>
    </p:spTree>
    <p:extLst>
      <p:ext uri="{BB962C8B-B14F-4D97-AF65-F5344CB8AC3E}">
        <p14:creationId xmlns:p14="http://schemas.microsoft.com/office/powerpoint/2010/main" val="2609153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831E4-8376-4577-A14C-376BD5C600A8}" type="slidenum">
              <a:rPr lang="en-US" smtClean="0"/>
              <a:t>‹#›</a:t>
            </a:fld>
            <a:endParaRPr lang="en-US"/>
          </a:p>
        </p:txBody>
      </p:sp>
      <p:grpSp>
        <p:nvGrpSpPr>
          <p:cNvPr id="7" name="Group 6"/>
          <p:cNvGrpSpPr/>
          <p:nvPr userDrawn="1"/>
        </p:nvGrpSpPr>
        <p:grpSpPr>
          <a:xfrm>
            <a:off x="3" y="-7"/>
            <a:ext cx="521421" cy="6858001"/>
            <a:chOff x="-2727" y="-6"/>
            <a:chExt cx="695228" cy="6858001"/>
          </a:xfrm>
        </p:grpSpPr>
        <p:grpSp>
          <p:nvGrpSpPr>
            <p:cNvPr id="8" name="Group 7"/>
            <p:cNvGrpSpPr/>
            <p:nvPr/>
          </p:nvGrpSpPr>
          <p:grpSpPr>
            <a:xfrm>
              <a:off x="-2727" y="-5"/>
              <a:ext cx="571473" cy="6858000"/>
              <a:chOff x="6048440" y="-936481"/>
              <a:chExt cx="196717" cy="9144001"/>
            </a:xfrm>
          </p:grpSpPr>
          <p:sp>
            <p:nvSpPr>
              <p:cNvPr id="14" name="Rectangle 13" descr="Gold bar"/>
              <p:cNvSpPr>
                <a:spLocks noChangeArrowheads="1"/>
              </p:cNvSpPr>
              <p:nvPr/>
            </p:nvSpPr>
            <p:spPr bwMode="auto">
              <a:xfrm rot="10800000" flipH="1">
                <a:off x="6048440" y="5159057"/>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5" name="Rectangle 14" descr="Orange bar"/>
              <p:cNvSpPr>
                <a:spLocks noChangeArrowheads="1"/>
              </p:cNvSpPr>
              <p:nvPr/>
            </p:nvSpPr>
            <p:spPr bwMode="auto">
              <a:xfrm rot="10800000" flipH="1">
                <a:off x="6048440" y="2110594"/>
                <a:ext cx="196717" cy="3048463"/>
              </a:xfrm>
              <a:prstGeom prst="rect">
                <a:avLst/>
              </a:prstGeom>
              <a:solidFill>
                <a:srgbClr val="ED4327"/>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6" name="Rectangle 15" descr="Slate bar"/>
              <p:cNvSpPr>
                <a:spLocks noChangeArrowheads="1"/>
              </p:cNvSpPr>
              <p:nvPr/>
            </p:nvSpPr>
            <p:spPr bwMode="auto">
              <a:xfrm rot="10800000" flipH="1">
                <a:off x="6048440" y="-936481"/>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grpSp>
          <p:nvGrpSpPr>
            <p:cNvPr id="9" name="Group 8"/>
            <p:cNvGrpSpPr/>
            <p:nvPr/>
          </p:nvGrpSpPr>
          <p:grpSpPr>
            <a:xfrm>
              <a:off x="602122" y="-6"/>
              <a:ext cx="80763" cy="6858000"/>
              <a:chOff x="6096516" y="-936482"/>
              <a:chExt cx="107571" cy="9144001"/>
            </a:xfrm>
          </p:grpSpPr>
          <p:sp>
            <p:nvSpPr>
              <p:cNvPr id="11" name="Rectangle 10" descr="Gold bar"/>
              <p:cNvSpPr>
                <a:spLocks noChangeArrowheads="1"/>
              </p:cNvSpPr>
              <p:nvPr/>
            </p:nvSpPr>
            <p:spPr bwMode="auto">
              <a:xfrm rot="10800000" flipH="1">
                <a:off x="6096519" y="5159056"/>
                <a:ext cx="107568"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lvl="0" algn="ctr"/>
                <a:endParaRPr lang="en-US" sz="1350">
                  <a:latin typeface="Times New Roman" panose="02020603050405020304" pitchFamily="18" charset="0"/>
                </a:endParaRPr>
              </a:p>
            </p:txBody>
          </p:sp>
          <p:sp>
            <p:nvSpPr>
              <p:cNvPr id="12" name="Rectangle 11" descr="Orange bar"/>
              <p:cNvSpPr>
                <a:spLocks noChangeArrowheads="1"/>
              </p:cNvSpPr>
              <p:nvPr/>
            </p:nvSpPr>
            <p:spPr bwMode="auto">
              <a:xfrm rot="10800000" flipH="1">
                <a:off x="6096519" y="2110593"/>
                <a:ext cx="107568" cy="3048463"/>
              </a:xfrm>
              <a:prstGeom prst="rect">
                <a:avLst/>
              </a:prstGeom>
              <a:gradFill flip="none" rotWithShape="1">
                <a:gsLst>
                  <a:gs pos="0">
                    <a:srgbClr val="ED4327">
                      <a:tint val="66000"/>
                      <a:satMod val="160000"/>
                    </a:srgbClr>
                  </a:gs>
                  <a:gs pos="50000">
                    <a:srgbClr val="ED4327">
                      <a:tint val="44500"/>
                      <a:satMod val="160000"/>
                    </a:srgbClr>
                  </a:gs>
                  <a:gs pos="100000">
                    <a:srgbClr val="ED4327">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3" name="Rectangle 12" descr="Slate bar"/>
              <p:cNvSpPr>
                <a:spLocks noChangeArrowheads="1"/>
              </p:cNvSpPr>
              <p:nvPr/>
            </p:nvSpPr>
            <p:spPr bwMode="auto">
              <a:xfrm rot="10800000" flipH="1">
                <a:off x="6096516" y="-936482"/>
                <a:ext cx="107571"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sp>
          <p:nvSpPr>
            <p:cNvPr id="10" name="Rectangle 9"/>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392000"/>
            <a:ext cx="1874520" cy="293823"/>
          </a:xfrm>
          <a:prstGeom prst="rect">
            <a:avLst/>
          </a:prstGeom>
        </p:spPr>
      </p:pic>
    </p:spTree>
    <p:extLst>
      <p:ext uri="{BB962C8B-B14F-4D97-AF65-F5344CB8AC3E}">
        <p14:creationId xmlns:p14="http://schemas.microsoft.com/office/powerpoint/2010/main" val="175405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831E4-8376-4577-A14C-376BD5C600A8}" type="slidenum">
              <a:rPr lang="en-US" smtClean="0"/>
              <a:t>‹#›</a:t>
            </a:fld>
            <a:endParaRPr lang="en-US"/>
          </a:p>
        </p:txBody>
      </p:sp>
      <p:grpSp>
        <p:nvGrpSpPr>
          <p:cNvPr id="8" name="Group 7"/>
          <p:cNvGrpSpPr/>
          <p:nvPr userDrawn="1"/>
        </p:nvGrpSpPr>
        <p:grpSpPr>
          <a:xfrm rot="5400000">
            <a:off x="5900468" y="-5900467"/>
            <a:ext cx="391066" cy="12192000"/>
            <a:chOff x="-2727" y="-6"/>
            <a:chExt cx="695228" cy="6858001"/>
          </a:xfrm>
        </p:grpSpPr>
        <p:grpSp>
          <p:nvGrpSpPr>
            <p:cNvPr id="9" name="Group 8"/>
            <p:cNvGrpSpPr/>
            <p:nvPr/>
          </p:nvGrpSpPr>
          <p:grpSpPr>
            <a:xfrm>
              <a:off x="-2727" y="-5"/>
              <a:ext cx="571473" cy="6858000"/>
              <a:chOff x="6048440" y="-936481"/>
              <a:chExt cx="196717" cy="9144001"/>
            </a:xfrm>
          </p:grpSpPr>
          <p:sp>
            <p:nvSpPr>
              <p:cNvPr id="15" name="Rectangle 14" descr="Gold bar"/>
              <p:cNvSpPr>
                <a:spLocks noChangeArrowheads="1"/>
              </p:cNvSpPr>
              <p:nvPr/>
            </p:nvSpPr>
            <p:spPr bwMode="auto">
              <a:xfrm rot="10800000" flipH="1">
                <a:off x="6048440" y="5159057"/>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6" name="Rectangle 15" descr="Orange bar"/>
              <p:cNvSpPr>
                <a:spLocks noChangeArrowheads="1"/>
              </p:cNvSpPr>
              <p:nvPr/>
            </p:nvSpPr>
            <p:spPr bwMode="auto">
              <a:xfrm rot="10800000" flipH="1">
                <a:off x="6048440" y="2110594"/>
                <a:ext cx="196717" cy="3048463"/>
              </a:xfrm>
              <a:prstGeom prst="rect">
                <a:avLst/>
              </a:prstGeom>
              <a:solidFill>
                <a:srgbClr val="ED4327"/>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7" name="Rectangle 16" descr="Slate bar"/>
              <p:cNvSpPr>
                <a:spLocks noChangeArrowheads="1"/>
              </p:cNvSpPr>
              <p:nvPr/>
            </p:nvSpPr>
            <p:spPr bwMode="auto">
              <a:xfrm rot="10800000" flipH="1">
                <a:off x="6048440" y="-936481"/>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grpSp>
          <p:nvGrpSpPr>
            <p:cNvPr id="10" name="Group 9"/>
            <p:cNvGrpSpPr/>
            <p:nvPr/>
          </p:nvGrpSpPr>
          <p:grpSpPr>
            <a:xfrm>
              <a:off x="602122" y="-6"/>
              <a:ext cx="80763" cy="6858000"/>
              <a:chOff x="6096516" y="-936482"/>
              <a:chExt cx="107571" cy="9144001"/>
            </a:xfrm>
          </p:grpSpPr>
          <p:sp>
            <p:nvSpPr>
              <p:cNvPr id="12" name="Rectangle 11" descr="Gold bar"/>
              <p:cNvSpPr>
                <a:spLocks noChangeArrowheads="1"/>
              </p:cNvSpPr>
              <p:nvPr/>
            </p:nvSpPr>
            <p:spPr bwMode="auto">
              <a:xfrm rot="10800000" flipH="1">
                <a:off x="6096519" y="5159056"/>
                <a:ext cx="107568"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lvl="0" algn="ctr"/>
                <a:endParaRPr lang="en-US" sz="1350">
                  <a:latin typeface="Times New Roman" panose="02020603050405020304" pitchFamily="18" charset="0"/>
                </a:endParaRPr>
              </a:p>
            </p:txBody>
          </p:sp>
          <p:sp>
            <p:nvSpPr>
              <p:cNvPr id="13" name="Rectangle 12" descr="Orange bar"/>
              <p:cNvSpPr>
                <a:spLocks noChangeArrowheads="1"/>
              </p:cNvSpPr>
              <p:nvPr/>
            </p:nvSpPr>
            <p:spPr bwMode="auto">
              <a:xfrm rot="10800000" flipH="1">
                <a:off x="6096519" y="2110593"/>
                <a:ext cx="107568" cy="3048463"/>
              </a:xfrm>
              <a:prstGeom prst="rect">
                <a:avLst/>
              </a:prstGeom>
              <a:gradFill flip="none" rotWithShape="1">
                <a:gsLst>
                  <a:gs pos="0">
                    <a:srgbClr val="ED4327">
                      <a:tint val="66000"/>
                      <a:satMod val="160000"/>
                    </a:srgbClr>
                  </a:gs>
                  <a:gs pos="50000">
                    <a:srgbClr val="ED4327">
                      <a:tint val="44500"/>
                      <a:satMod val="160000"/>
                    </a:srgbClr>
                  </a:gs>
                  <a:gs pos="100000">
                    <a:srgbClr val="ED4327">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4" name="Rectangle 13" descr="Slate bar"/>
              <p:cNvSpPr>
                <a:spLocks noChangeArrowheads="1"/>
              </p:cNvSpPr>
              <p:nvPr/>
            </p:nvSpPr>
            <p:spPr bwMode="auto">
              <a:xfrm rot="10800000" flipH="1">
                <a:off x="6096516" y="-936482"/>
                <a:ext cx="107571"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sp>
          <p:nvSpPr>
            <p:cNvPr id="11" name="Rectangle 10"/>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22711"/>
            <a:ext cx="1874520" cy="293823"/>
          </a:xfrm>
          <a:prstGeom prst="rect">
            <a:avLst/>
          </a:prstGeom>
        </p:spPr>
      </p:pic>
    </p:spTree>
    <p:extLst>
      <p:ext uri="{BB962C8B-B14F-4D97-AF65-F5344CB8AC3E}">
        <p14:creationId xmlns:p14="http://schemas.microsoft.com/office/powerpoint/2010/main" val="431930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831E4-8376-4577-A14C-376BD5C600A8}"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392000"/>
            <a:ext cx="1874520" cy="293823"/>
          </a:xfrm>
          <a:prstGeom prst="rect">
            <a:avLst/>
          </a:prstGeom>
        </p:spPr>
      </p:pic>
    </p:spTree>
    <p:extLst>
      <p:ext uri="{BB962C8B-B14F-4D97-AF65-F5344CB8AC3E}">
        <p14:creationId xmlns:p14="http://schemas.microsoft.com/office/powerpoint/2010/main" val="317423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831E4-8376-4577-A14C-376BD5C600A8}" type="slidenum">
              <a:rPr lang="en-US" smtClean="0"/>
              <a:t>‹#›</a:t>
            </a:fld>
            <a:endParaRPr lang="en-US"/>
          </a:p>
        </p:txBody>
      </p:sp>
      <p:grpSp>
        <p:nvGrpSpPr>
          <p:cNvPr id="7" name="Group 6"/>
          <p:cNvGrpSpPr/>
          <p:nvPr userDrawn="1"/>
        </p:nvGrpSpPr>
        <p:grpSpPr>
          <a:xfrm>
            <a:off x="3" y="-7"/>
            <a:ext cx="521421" cy="6858001"/>
            <a:chOff x="-2727" y="-6"/>
            <a:chExt cx="695228" cy="6858001"/>
          </a:xfrm>
        </p:grpSpPr>
        <p:grpSp>
          <p:nvGrpSpPr>
            <p:cNvPr id="8" name="Group 7"/>
            <p:cNvGrpSpPr/>
            <p:nvPr/>
          </p:nvGrpSpPr>
          <p:grpSpPr>
            <a:xfrm>
              <a:off x="-2727" y="-5"/>
              <a:ext cx="571473" cy="6858000"/>
              <a:chOff x="6048440" y="-936481"/>
              <a:chExt cx="196717" cy="9144001"/>
            </a:xfrm>
          </p:grpSpPr>
          <p:sp>
            <p:nvSpPr>
              <p:cNvPr id="14" name="Rectangle 13" descr="Gold bar"/>
              <p:cNvSpPr>
                <a:spLocks noChangeArrowheads="1"/>
              </p:cNvSpPr>
              <p:nvPr/>
            </p:nvSpPr>
            <p:spPr bwMode="auto">
              <a:xfrm rot="10800000" flipH="1">
                <a:off x="6048440" y="5159057"/>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5" name="Rectangle 14" descr="Orange bar"/>
              <p:cNvSpPr>
                <a:spLocks noChangeArrowheads="1"/>
              </p:cNvSpPr>
              <p:nvPr/>
            </p:nvSpPr>
            <p:spPr bwMode="auto">
              <a:xfrm rot="10800000" flipH="1">
                <a:off x="6048440" y="2110594"/>
                <a:ext cx="196717" cy="3048463"/>
              </a:xfrm>
              <a:prstGeom prst="rect">
                <a:avLst/>
              </a:prstGeom>
              <a:solidFill>
                <a:srgbClr val="ED4327"/>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6" name="Rectangle 15" descr="Slate bar"/>
              <p:cNvSpPr>
                <a:spLocks noChangeArrowheads="1"/>
              </p:cNvSpPr>
              <p:nvPr/>
            </p:nvSpPr>
            <p:spPr bwMode="auto">
              <a:xfrm rot="10800000" flipH="1">
                <a:off x="6048440" y="-936481"/>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grpSp>
          <p:nvGrpSpPr>
            <p:cNvPr id="9" name="Group 8"/>
            <p:cNvGrpSpPr/>
            <p:nvPr/>
          </p:nvGrpSpPr>
          <p:grpSpPr>
            <a:xfrm>
              <a:off x="602122" y="-6"/>
              <a:ext cx="80763" cy="6858000"/>
              <a:chOff x="6096516" y="-936482"/>
              <a:chExt cx="107571" cy="9144001"/>
            </a:xfrm>
          </p:grpSpPr>
          <p:sp>
            <p:nvSpPr>
              <p:cNvPr id="11" name="Rectangle 10" descr="Gold bar"/>
              <p:cNvSpPr>
                <a:spLocks noChangeArrowheads="1"/>
              </p:cNvSpPr>
              <p:nvPr/>
            </p:nvSpPr>
            <p:spPr bwMode="auto">
              <a:xfrm rot="10800000" flipH="1">
                <a:off x="6096519" y="5159056"/>
                <a:ext cx="107568"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lvl="0" algn="ctr"/>
                <a:endParaRPr lang="en-US" sz="1350">
                  <a:latin typeface="Times New Roman" panose="02020603050405020304" pitchFamily="18" charset="0"/>
                </a:endParaRPr>
              </a:p>
            </p:txBody>
          </p:sp>
          <p:sp>
            <p:nvSpPr>
              <p:cNvPr id="12" name="Rectangle 11" descr="Orange bar"/>
              <p:cNvSpPr>
                <a:spLocks noChangeArrowheads="1"/>
              </p:cNvSpPr>
              <p:nvPr/>
            </p:nvSpPr>
            <p:spPr bwMode="auto">
              <a:xfrm rot="10800000" flipH="1">
                <a:off x="6096519" y="2110593"/>
                <a:ext cx="107568" cy="3048463"/>
              </a:xfrm>
              <a:prstGeom prst="rect">
                <a:avLst/>
              </a:prstGeom>
              <a:gradFill flip="none" rotWithShape="1">
                <a:gsLst>
                  <a:gs pos="0">
                    <a:srgbClr val="ED4327">
                      <a:tint val="66000"/>
                      <a:satMod val="160000"/>
                    </a:srgbClr>
                  </a:gs>
                  <a:gs pos="50000">
                    <a:srgbClr val="ED4327">
                      <a:tint val="44500"/>
                      <a:satMod val="160000"/>
                    </a:srgbClr>
                  </a:gs>
                  <a:gs pos="100000">
                    <a:srgbClr val="ED4327">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3" name="Rectangle 12" descr="Slate bar"/>
              <p:cNvSpPr>
                <a:spLocks noChangeArrowheads="1"/>
              </p:cNvSpPr>
              <p:nvPr/>
            </p:nvSpPr>
            <p:spPr bwMode="auto">
              <a:xfrm rot="10800000" flipH="1">
                <a:off x="6096516" y="-936482"/>
                <a:ext cx="107571"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sp>
          <p:nvSpPr>
            <p:cNvPr id="10" name="Rectangle 9"/>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gr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5700" y="2733675"/>
            <a:ext cx="4800600" cy="1390650"/>
          </a:xfrm>
          <a:prstGeom prst="rect">
            <a:avLst/>
          </a:prstGeom>
        </p:spPr>
      </p:pic>
    </p:spTree>
    <p:extLst>
      <p:ext uri="{BB962C8B-B14F-4D97-AF65-F5344CB8AC3E}">
        <p14:creationId xmlns:p14="http://schemas.microsoft.com/office/powerpoint/2010/main" val="275180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01184" y="6356352"/>
            <a:ext cx="2450592" cy="365125"/>
          </a:xfrm>
        </p:spPr>
        <p:txBody>
          <a:bodyPr/>
          <a:lstStyle/>
          <a:p>
            <a:endParaRPr lang="en-US" dirty="0"/>
          </a:p>
        </p:txBody>
      </p:sp>
      <p:sp>
        <p:nvSpPr>
          <p:cNvPr id="6" name="Slide Number Placeholder 5"/>
          <p:cNvSpPr>
            <a:spLocks noGrp="1"/>
          </p:cNvSpPr>
          <p:nvPr>
            <p:ph type="sldNum" sz="quarter" idx="12"/>
          </p:nvPr>
        </p:nvSpPr>
        <p:spPr/>
        <p:txBody>
          <a:bodyPr/>
          <a:lstStyle/>
          <a:p>
            <a:fld id="{0F1831E4-8376-4577-A14C-376BD5C600A8}" type="slidenum">
              <a:rPr lang="en-US" smtClean="0"/>
              <a:t>‹#›</a:t>
            </a:fld>
            <a:endParaRPr lang="en-US"/>
          </a:p>
        </p:txBody>
      </p:sp>
      <p:grpSp>
        <p:nvGrpSpPr>
          <p:cNvPr id="17" name="Group 16"/>
          <p:cNvGrpSpPr/>
          <p:nvPr userDrawn="1"/>
        </p:nvGrpSpPr>
        <p:grpSpPr>
          <a:xfrm>
            <a:off x="1526033" y="3345141"/>
            <a:ext cx="9144001" cy="196717"/>
            <a:chOff x="1523999" y="4379129"/>
            <a:chExt cx="9144001" cy="196717"/>
          </a:xfrm>
        </p:grpSpPr>
        <p:sp>
          <p:nvSpPr>
            <p:cNvPr id="18" name="Rectangle 17" descr="Gold bar"/>
            <p:cNvSpPr>
              <a:spLocks noChangeArrowheads="1"/>
            </p:cNvSpPr>
            <p:nvPr/>
          </p:nvSpPr>
          <p:spPr bwMode="auto">
            <a:xfrm rot="16200000" flipH="1">
              <a:off x="2949872" y="2953256"/>
              <a:ext cx="196717" cy="3048463"/>
            </a:xfrm>
            <a:prstGeom prst="rect">
              <a:avLst/>
            </a:prstGeom>
            <a:solidFill>
              <a:srgbClr val="FAAF4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1800">
                <a:latin typeface="Times New Roman" panose="02020603050405020304" pitchFamily="18" charset="0"/>
              </a:endParaRPr>
            </a:p>
          </p:txBody>
        </p:sp>
        <p:sp>
          <p:nvSpPr>
            <p:cNvPr id="19" name="Rectangle 18" descr="Orange bar"/>
            <p:cNvSpPr>
              <a:spLocks noChangeArrowheads="1"/>
            </p:cNvSpPr>
            <p:nvPr/>
          </p:nvSpPr>
          <p:spPr bwMode="auto">
            <a:xfrm rot="16200000" flipH="1">
              <a:off x="5998335" y="2953256"/>
              <a:ext cx="196717" cy="3048463"/>
            </a:xfrm>
            <a:prstGeom prst="rect">
              <a:avLst/>
            </a:prstGeom>
            <a:solidFill>
              <a:srgbClr val="ED4327"/>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1800">
                <a:latin typeface="Times New Roman" panose="02020603050405020304" pitchFamily="18" charset="0"/>
              </a:endParaRPr>
            </a:p>
          </p:txBody>
        </p:sp>
        <p:sp>
          <p:nvSpPr>
            <p:cNvPr id="20" name="Rectangle 19" descr="Slate bar"/>
            <p:cNvSpPr>
              <a:spLocks noChangeArrowheads="1"/>
            </p:cNvSpPr>
            <p:nvPr/>
          </p:nvSpPr>
          <p:spPr bwMode="auto">
            <a:xfrm rot="16200000" flipH="1">
              <a:off x="9045410" y="2953256"/>
              <a:ext cx="196717" cy="3048463"/>
            </a:xfrm>
            <a:prstGeom prst="rect">
              <a:avLst/>
            </a:prstGeom>
            <a:solidFill>
              <a:srgbClr val="F58345"/>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1800">
                <a:latin typeface="Times New Roman" panose="02020603050405020304" pitchFamily="18" charset="0"/>
              </a:endParaRPr>
            </a:p>
          </p:txBody>
        </p:sp>
      </p:grpSp>
      <p:sp>
        <p:nvSpPr>
          <p:cNvPr id="23" name="Text Placeholder 2"/>
          <p:cNvSpPr>
            <a:spLocks noGrp="1"/>
          </p:cNvSpPr>
          <p:nvPr>
            <p:ph type="body" idx="1"/>
          </p:nvPr>
        </p:nvSpPr>
        <p:spPr>
          <a:xfrm>
            <a:off x="1526033" y="3748217"/>
            <a:ext cx="914400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2198" y="6392000"/>
            <a:ext cx="1874520" cy="293823"/>
          </a:xfrm>
          <a:prstGeom prst="rect">
            <a:avLst/>
          </a:prstGeom>
        </p:spPr>
      </p:pic>
    </p:spTree>
    <p:extLst>
      <p:ext uri="{BB962C8B-B14F-4D97-AF65-F5344CB8AC3E}">
        <p14:creationId xmlns:p14="http://schemas.microsoft.com/office/powerpoint/2010/main" val="312835152"/>
      </p:ext>
    </p:extLst>
  </p:cSld>
  <p:clrMapOvr>
    <a:masterClrMapping/>
  </p:clrMapOvr>
  <p:extLst mod="1">
    <p:ext uri="{DCECCB84-F9BA-43D5-87BE-67443E8EF086}">
      <p15:sldGuideLst xmlns:p15="http://schemas.microsoft.com/office/powerpoint/2012/main">
        <p15:guide id="1" orient="horz" pos="4152">
          <p15:clr>
            <a:srgbClr val="FBAE40"/>
          </p15:clr>
        </p15:guide>
        <p15:guide id="2" pos="9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831E4-8376-4577-A14C-376BD5C600A8}" type="slidenum">
              <a:rPr lang="en-US" smtClean="0"/>
              <a:t>‹#›</a:t>
            </a:fld>
            <a:endParaRPr lang="en-US"/>
          </a:p>
        </p:txBody>
      </p:sp>
      <p:grpSp>
        <p:nvGrpSpPr>
          <p:cNvPr id="7" name="Group 6"/>
          <p:cNvGrpSpPr/>
          <p:nvPr userDrawn="1"/>
        </p:nvGrpSpPr>
        <p:grpSpPr>
          <a:xfrm>
            <a:off x="3" y="-7"/>
            <a:ext cx="521421" cy="6858001"/>
            <a:chOff x="-2727" y="-6"/>
            <a:chExt cx="695228" cy="6858001"/>
          </a:xfrm>
        </p:grpSpPr>
        <p:grpSp>
          <p:nvGrpSpPr>
            <p:cNvPr id="8" name="Group 7"/>
            <p:cNvGrpSpPr/>
            <p:nvPr/>
          </p:nvGrpSpPr>
          <p:grpSpPr>
            <a:xfrm>
              <a:off x="-2727" y="-5"/>
              <a:ext cx="571473" cy="6858000"/>
              <a:chOff x="6048440" y="-936481"/>
              <a:chExt cx="196717" cy="9144001"/>
            </a:xfrm>
          </p:grpSpPr>
          <p:sp>
            <p:nvSpPr>
              <p:cNvPr id="14" name="Rectangle 13" descr="Gold bar"/>
              <p:cNvSpPr>
                <a:spLocks noChangeArrowheads="1"/>
              </p:cNvSpPr>
              <p:nvPr/>
            </p:nvSpPr>
            <p:spPr bwMode="auto">
              <a:xfrm rot="10800000" flipH="1">
                <a:off x="6048440" y="5159057"/>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5" name="Rectangle 14" descr="Orange bar"/>
              <p:cNvSpPr>
                <a:spLocks noChangeArrowheads="1"/>
              </p:cNvSpPr>
              <p:nvPr/>
            </p:nvSpPr>
            <p:spPr bwMode="auto">
              <a:xfrm rot="10800000" flipH="1">
                <a:off x="6048440" y="2110594"/>
                <a:ext cx="196717" cy="3048463"/>
              </a:xfrm>
              <a:prstGeom prst="rect">
                <a:avLst/>
              </a:prstGeom>
              <a:solidFill>
                <a:srgbClr val="ED4327"/>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6" name="Rectangle 15" descr="Slate bar"/>
              <p:cNvSpPr>
                <a:spLocks noChangeArrowheads="1"/>
              </p:cNvSpPr>
              <p:nvPr/>
            </p:nvSpPr>
            <p:spPr bwMode="auto">
              <a:xfrm rot="10800000" flipH="1">
                <a:off x="6048440" y="-936481"/>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grpSp>
          <p:nvGrpSpPr>
            <p:cNvPr id="9" name="Group 8"/>
            <p:cNvGrpSpPr/>
            <p:nvPr/>
          </p:nvGrpSpPr>
          <p:grpSpPr>
            <a:xfrm>
              <a:off x="602122" y="-6"/>
              <a:ext cx="80763" cy="6858000"/>
              <a:chOff x="6096516" y="-936482"/>
              <a:chExt cx="107571" cy="9144001"/>
            </a:xfrm>
          </p:grpSpPr>
          <p:sp>
            <p:nvSpPr>
              <p:cNvPr id="11" name="Rectangle 10" descr="Gold bar"/>
              <p:cNvSpPr>
                <a:spLocks noChangeArrowheads="1"/>
              </p:cNvSpPr>
              <p:nvPr/>
            </p:nvSpPr>
            <p:spPr bwMode="auto">
              <a:xfrm rot="10800000" flipH="1">
                <a:off x="6096519" y="5159056"/>
                <a:ext cx="107568"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lvl="0" algn="ctr"/>
                <a:endParaRPr lang="en-US" sz="1350">
                  <a:latin typeface="Times New Roman" panose="02020603050405020304" pitchFamily="18" charset="0"/>
                </a:endParaRPr>
              </a:p>
            </p:txBody>
          </p:sp>
          <p:sp>
            <p:nvSpPr>
              <p:cNvPr id="12" name="Rectangle 11" descr="Orange bar"/>
              <p:cNvSpPr>
                <a:spLocks noChangeArrowheads="1"/>
              </p:cNvSpPr>
              <p:nvPr/>
            </p:nvSpPr>
            <p:spPr bwMode="auto">
              <a:xfrm rot="10800000" flipH="1">
                <a:off x="6096519" y="2110593"/>
                <a:ext cx="107568" cy="3048463"/>
              </a:xfrm>
              <a:prstGeom prst="rect">
                <a:avLst/>
              </a:prstGeom>
              <a:gradFill flip="none" rotWithShape="1">
                <a:gsLst>
                  <a:gs pos="0">
                    <a:srgbClr val="ED4327">
                      <a:tint val="66000"/>
                      <a:satMod val="160000"/>
                    </a:srgbClr>
                  </a:gs>
                  <a:gs pos="50000">
                    <a:srgbClr val="ED4327">
                      <a:tint val="44500"/>
                      <a:satMod val="160000"/>
                    </a:srgbClr>
                  </a:gs>
                  <a:gs pos="100000">
                    <a:srgbClr val="ED4327">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3" name="Rectangle 12" descr="Slate bar"/>
              <p:cNvSpPr>
                <a:spLocks noChangeArrowheads="1"/>
              </p:cNvSpPr>
              <p:nvPr/>
            </p:nvSpPr>
            <p:spPr bwMode="auto">
              <a:xfrm rot="10800000" flipH="1">
                <a:off x="6096516" y="-936482"/>
                <a:ext cx="107571"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sp>
          <p:nvSpPr>
            <p:cNvPr id="10" name="Rectangle 9"/>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734" y="6386390"/>
            <a:ext cx="1874520" cy="293823"/>
          </a:xfrm>
          <a:prstGeom prst="rect">
            <a:avLst/>
          </a:prstGeom>
        </p:spPr>
      </p:pic>
    </p:spTree>
    <p:extLst>
      <p:ext uri="{BB962C8B-B14F-4D97-AF65-F5344CB8AC3E}">
        <p14:creationId xmlns:p14="http://schemas.microsoft.com/office/powerpoint/2010/main" val="3238536460"/>
      </p:ext>
    </p:extLst>
  </p:cSld>
  <p:clrMapOvr>
    <a:masterClrMapping/>
  </p:clrMapOvr>
  <p:extLst>
    <p:ext uri="{DCECCB84-F9BA-43D5-87BE-67443E8EF086}">
      <p15:sldGuideLst xmlns:p15="http://schemas.microsoft.com/office/powerpoint/2012/main">
        <p15:guide id="1" orient="horz" pos="4152"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831E4-8376-4577-A14C-376BD5C600A8}" type="slidenum">
              <a:rPr lang="en-US" smtClean="0"/>
              <a:t>‹#›</a:t>
            </a:fld>
            <a:endParaRPr lang="en-US"/>
          </a:p>
        </p:txBody>
      </p:sp>
      <p:grpSp>
        <p:nvGrpSpPr>
          <p:cNvPr id="7" name="Group 6"/>
          <p:cNvGrpSpPr/>
          <p:nvPr userDrawn="1"/>
        </p:nvGrpSpPr>
        <p:grpSpPr>
          <a:xfrm>
            <a:off x="3" y="-7"/>
            <a:ext cx="521421" cy="6858001"/>
            <a:chOff x="-2727" y="-6"/>
            <a:chExt cx="695228" cy="6858001"/>
          </a:xfrm>
        </p:grpSpPr>
        <p:grpSp>
          <p:nvGrpSpPr>
            <p:cNvPr id="8" name="Group 7"/>
            <p:cNvGrpSpPr/>
            <p:nvPr/>
          </p:nvGrpSpPr>
          <p:grpSpPr>
            <a:xfrm>
              <a:off x="-2727" y="-5"/>
              <a:ext cx="571473" cy="6858000"/>
              <a:chOff x="6048440" y="-936481"/>
              <a:chExt cx="196717" cy="9144001"/>
            </a:xfrm>
          </p:grpSpPr>
          <p:sp>
            <p:nvSpPr>
              <p:cNvPr id="14" name="Rectangle 13" descr="Gold bar"/>
              <p:cNvSpPr>
                <a:spLocks noChangeArrowheads="1"/>
              </p:cNvSpPr>
              <p:nvPr/>
            </p:nvSpPr>
            <p:spPr bwMode="auto">
              <a:xfrm rot="10800000" flipH="1">
                <a:off x="6048440" y="5159057"/>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5" name="Rectangle 14" descr="Orange bar"/>
              <p:cNvSpPr>
                <a:spLocks noChangeArrowheads="1"/>
              </p:cNvSpPr>
              <p:nvPr/>
            </p:nvSpPr>
            <p:spPr bwMode="auto">
              <a:xfrm rot="10800000" flipH="1">
                <a:off x="6048440" y="2110594"/>
                <a:ext cx="196717" cy="3048463"/>
              </a:xfrm>
              <a:prstGeom prst="rect">
                <a:avLst/>
              </a:prstGeom>
              <a:solidFill>
                <a:srgbClr val="ED4327"/>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6" name="Rectangle 15" descr="Slate bar"/>
              <p:cNvSpPr>
                <a:spLocks noChangeArrowheads="1"/>
              </p:cNvSpPr>
              <p:nvPr/>
            </p:nvSpPr>
            <p:spPr bwMode="auto">
              <a:xfrm rot="10800000" flipH="1">
                <a:off x="6048440" y="-936481"/>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grpSp>
          <p:nvGrpSpPr>
            <p:cNvPr id="9" name="Group 8"/>
            <p:cNvGrpSpPr/>
            <p:nvPr/>
          </p:nvGrpSpPr>
          <p:grpSpPr>
            <a:xfrm>
              <a:off x="602122" y="-6"/>
              <a:ext cx="80763" cy="6858000"/>
              <a:chOff x="6096516" y="-936482"/>
              <a:chExt cx="107571" cy="9144001"/>
            </a:xfrm>
          </p:grpSpPr>
          <p:sp>
            <p:nvSpPr>
              <p:cNvPr id="11" name="Rectangle 10" descr="Gold bar"/>
              <p:cNvSpPr>
                <a:spLocks noChangeArrowheads="1"/>
              </p:cNvSpPr>
              <p:nvPr/>
            </p:nvSpPr>
            <p:spPr bwMode="auto">
              <a:xfrm rot="10800000" flipH="1">
                <a:off x="6096519" y="5159056"/>
                <a:ext cx="107568"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lvl="0" algn="ctr"/>
                <a:endParaRPr lang="en-US" sz="1350">
                  <a:latin typeface="Times New Roman" panose="02020603050405020304" pitchFamily="18" charset="0"/>
                </a:endParaRPr>
              </a:p>
            </p:txBody>
          </p:sp>
          <p:sp>
            <p:nvSpPr>
              <p:cNvPr id="12" name="Rectangle 11" descr="Orange bar"/>
              <p:cNvSpPr>
                <a:spLocks noChangeArrowheads="1"/>
              </p:cNvSpPr>
              <p:nvPr/>
            </p:nvSpPr>
            <p:spPr bwMode="auto">
              <a:xfrm rot="10800000" flipH="1">
                <a:off x="6096519" y="2110593"/>
                <a:ext cx="107568" cy="3048463"/>
              </a:xfrm>
              <a:prstGeom prst="rect">
                <a:avLst/>
              </a:prstGeom>
              <a:gradFill flip="none" rotWithShape="1">
                <a:gsLst>
                  <a:gs pos="0">
                    <a:srgbClr val="ED4327">
                      <a:tint val="66000"/>
                      <a:satMod val="160000"/>
                    </a:srgbClr>
                  </a:gs>
                  <a:gs pos="50000">
                    <a:srgbClr val="ED4327">
                      <a:tint val="44500"/>
                      <a:satMod val="160000"/>
                    </a:srgbClr>
                  </a:gs>
                  <a:gs pos="100000">
                    <a:srgbClr val="ED4327">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3" name="Rectangle 12" descr="Slate bar"/>
              <p:cNvSpPr>
                <a:spLocks noChangeArrowheads="1"/>
              </p:cNvSpPr>
              <p:nvPr/>
            </p:nvSpPr>
            <p:spPr bwMode="auto">
              <a:xfrm rot="10800000" flipH="1">
                <a:off x="6096516" y="-936482"/>
                <a:ext cx="107571"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sp>
          <p:nvSpPr>
            <p:cNvPr id="10" name="Rectangle 9"/>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850" y="6392000"/>
            <a:ext cx="1874520" cy="293823"/>
          </a:xfrm>
          <a:prstGeom prst="rect">
            <a:avLst/>
          </a:prstGeom>
        </p:spPr>
      </p:pic>
    </p:spTree>
    <p:extLst>
      <p:ext uri="{BB962C8B-B14F-4D97-AF65-F5344CB8AC3E}">
        <p14:creationId xmlns:p14="http://schemas.microsoft.com/office/powerpoint/2010/main" val="425132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831E4-8376-4577-A14C-376BD5C600A8}" type="slidenum">
              <a:rPr lang="en-US" smtClean="0"/>
              <a:t>‹#›</a:t>
            </a:fld>
            <a:endParaRPr lang="en-US"/>
          </a:p>
        </p:txBody>
      </p:sp>
      <p:grpSp>
        <p:nvGrpSpPr>
          <p:cNvPr id="8" name="Group 7"/>
          <p:cNvGrpSpPr/>
          <p:nvPr userDrawn="1"/>
        </p:nvGrpSpPr>
        <p:grpSpPr>
          <a:xfrm>
            <a:off x="3" y="-7"/>
            <a:ext cx="521421" cy="6858001"/>
            <a:chOff x="-2727" y="-6"/>
            <a:chExt cx="695228" cy="6858001"/>
          </a:xfrm>
        </p:grpSpPr>
        <p:grpSp>
          <p:nvGrpSpPr>
            <p:cNvPr id="9" name="Group 8"/>
            <p:cNvGrpSpPr/>
            <p:nvPr/>
          </p:nvGrpSpPr>
          <p:grpSpPr>
            <a:xfrm>
              <a:off x="-2727" y="-5"/>
              <a:ext cx="571473" cy="6858000"/>
              <a:chOff x="6048440" y="-936481"/>
              <a:chExt cx="196717" cy="9144001"/>
            </a:xfrm>
          </p:grpSpPr>
          <p:sp>
            <p:nvSpPr>
              <p:cNvPr id="15" name="Rectangle 14" descr="Gold bar"/>
              <p:cNvSpPr>
                <a:spLocks noChangeArrowheads="1"/>
              </p:cNvSpPr>
              <p:nvPr/>
            </p:nvSpPr>
            <p:spPr bwMode="auto">
              <a:xfrm rot="10800000" flipH="1">
                <a:off x="6048440" y="5159057"/>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6" name="Rectangle 15" descr="Orange bar"/>
              <p:cNvSpPr>
                <a:spLocks noChangeArrowheads="1"/>
              </p:cNvSpPr>
              <p:nvPr/>
            </p:nvSpPr>
            <p:spPr bwMode="auto">
              <a:xfrm rot="10800000" flipH="1">
                <a:off x="6048440" y="2110594"/>
                <a:ext cx="196717" cy="3048463"/>
              </a:xfrm>
              <a:prstGeom prst="rect">
                <a:avLst/>
              </a:prstGeom>
              <a:solidFill>
                <a:srgbClr val="ED4327"/>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7" name="Rectangle 16" descr="Slate bar"/>
              <p:cNvSpPr>
                <a:spLocks noChangeArrowheads="1"/>
              </p:cNvSpPr>
              <p:nvPr/>
            </p:nvSpPr>
            <p:spPr bwMode="auto">
              <a:xfrm rot="10800000" flipH="1">
                <a:off x="6048440" y="-936481"/>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grpSp>
          <p:nvGrpSpPr>
            <p:cNvPr id="10" name="Group 9"/>
            <p:cNvGrpSpPr/>
            <p:nvPr/>
          </p:nvGrpSpPr>
          <p:grpSpPr>
            <a:xfrm>
              <a:off x="602122" y="-6"/>
              <a:ext cx="80763" cy="6858000"/>
              <a:chOff x="6096516" y="-936482"/>
              <a:chExt cx="107571" cy="9144001"/>
            </a:xfrm>
          </p:grpSpPr>
          <p:sp>
            <p:nvSpPr>
              <p:cNvPr id="12" name="Rectangle 11" descr="Gold bar"/>
              <p:cNvSpPr>
                <a:spLocks noChangeArrowheads="1"/>
              </p:cNvSpPr>
              <p:nvPr/>
            </p:nvSpPr>
            <p:spPr bwMode="auto">
              <a:xfrm rot="10800000" flipH="1">
                <a:off x="6096519" y="5159056"/>
                <a:ext cx="107568"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lvl="0" algn="ctr"/>
                <a:endParaRPr lang="en-US" sz="1350">
                  <a:latin typeface="Times New Roman" panose="02020603050405020304" pitchFamily="18" charset="0"/>
                </a:endParaRPr>
              </a:p>
            </p:txBody>
          </p:sp>
          <p:sp>
            <p:nvSpPr>
              <p:cNvPr id="13" name="Rectangle 12" descr="Orange bar"/>
              <p:cNvSpPr>
                <a:spLocks noChangeArrowheads="1"/>
              </p:cNvSpPr>
              <p:nvPr/>
            </p:nvSpPr>
            <p:spPr bwMode="auto">
              <a:xfrm rot="10800000" flipH="1">
                <a:off x="6096519" y="2110593"/>
                <a:ext cx="107568" cy="3048463"/>
              </a:xfrm>
              <a:prstGeom prst="rect">
                <a:avLst/>
              </a:prstGeom>
              <a:gradFill flip="none" rotWithShape="1">
                <a:gsLst>
                  <a:gs pos="0">
                    <a:srgbClr val="ED4327">
                      <a:tint val="66000"/>
                      <a:satMod val="160000"/>
                    </a:srgbClr>
                  </a:gs>
                  <a:gs pos="50000">
                    <a:srgbClr val="ED4327">
                      <a:tint val="44500"/>
                      <a:satMod val="160000"/>
                    </a:srgbClr>
                  </a:gs>
                  <a:gs pos="100000">
                    <a:srgbClr val="ED4327">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4" name="Rectangle 13" descr="Slate bar"/>
              <p:cNvSpPr>
                <a:spLocks noChangeArrowheads="1"/>
              </p:cNvSpPr>
              <p:nvPr/>
            </p:nvSpPr>
            <p:spPr bwMode="auto">
              <a:xfrm rot="10800000" flipH="1">
                <a:off x="6096516" y="-936482"/>
                <a:ext cx="107571"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sp>
          <p:nvSpPr>
            <p:cNvPr id="11" name="Rectangle 10"/>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392000"/>
            <a:ext cx="1874520" cy="293823"/>
          </a:xfrm>
          <a:prstGeom prst="rect">
            <a:avLst/>
          </a:prstGeom>
        </p:spPr>
      </p:pic>
    </p:spTree>
    <p:extLst>
      <p:ext uri="{BB962C8B-B14F-4D97-AF65-F5344CB8AC3E}">
        <p14:creationId xmlns:p14="http://schemas.microsoft.com/office/powerpoint/2010/main" val="89876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831E4-8376-4577-A14C-376BD5C600A8}" type="slidenum">
              <a:rPr lang="en-US" smtClean="0"/>
              <a:t>‹#›</a:t>
            </a:fld>
            <a:endParaRPr lang="en-US"/>
          </a:p>
        </p:txBody>
      </p:sp>
      <p:grpSp>
        <p:nvGrpSpPr>
          <p:cNvPr id="10" name="Group 9"/>
          <p:cNvGrpSpPr/>
          <p:nvPr userDrawn="1"/>
        </p:nvGrpSpPr>
        <p:grpSpPr>
          <a:xfrm>
            <a:off x="3" y="-7"/>
            <a:ext cx="521421" cy="6858001"/>
            <a:chOff x="-2727" y="-6"/>
            <a:chExt cx="695228" cy="6858001"/>
          </a:xfrm>
        </p:grpSpPr>
        <p:grpSp>
          <p:nvGrpSpPr>
            <p:cNvPr id="11" name="Group 10"/>
            <p:cNvGrpSpPr/>
            <p:nvPr/>
          </p:nvGrpSpPr>
          <p:grpSpPr>
            <a:xfrm>
              <a:off x="-2727" y="-5"/>
              <a:ext cx="571473" cy="6858000"/>
              <a:chOff x="6048440" y="-936481"/>
              <a:chExt cx="196717" cy="9144001"/>
            </a:xfrm>
          </p:grpSpPr>
          <p:sp>
            <p:nvSpPr>
              <p:cNvPr id="17" name="Rectangle 16" descr="Gold bar"/>
              <p:cNvSpPr>
                <a:spLocks noChangeArrowheads="1"/>
              </p:cNvSpPr>
              <p:nvPr/>
            </p:nvSpPr>
            <p:spPr bwMode="auto">
              <a:xfrm rot="10800000" flipH="1">
                <a:off x="6048440" y="5159057"/>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8" name="Rectangle 17" descr="Orange bar"/>
              <p:cNvSpPr>
                <a:spLocks noChangeArrowheads="1"/>
              </p:cNvSpPr>
              <p:nvPr/>
            </p:nvSpPr>
            <p:spPr bwMode="auto">
              <a:xfrm rot="10800000" flipH="1">
                <a:off x="6048440" y="2110594"/>
                <a:ext cx="196717" cy="3048463"/>
              </a:xfrm>
              <a:prstGeom prst="rect">
                <a:avLst/>
              </a:prstGeom>
              <a:solidFill>
                <a:srgbClr val="ED4327"/>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9" name="Rectangle 18" descr="Slate bar"/>
              <p:cNvSpPr>
                <a:spLocks noChangeArrowheads="1"/>
              </p:cNvSpPr>
              <p:nvPr/>
            </p:nvSpPr>
            <p:spPr bwMode="auto">
              <a:xfrm rot="10800000" flipH="1">
                <a:off x="6048440" y="-936481"/>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grpSp>
          <p:nvGrpSpPr>
            <p:cNvPr id="12" name="Group 11"/>
            <p:cNvGrpSpPr/>
            <p:nvPr/>
          </p:nvGrpSpPr>
          <p:grpSpPr>
            <a:xfrm>
              <a:off x="602122" y="-6"/>
              <a:ext cx="80763" cy="6858000"/>
              <a:chOff x="6096516" y="-936482"/>
              <a:chExt cx="107571" cy="9144001"/>
            </a:xfrm>
          </p:grpSpPr>
          <p:sp>
            <p:nvSpPr>
              <p:cNvPr id="14" name="Rectangle 13" descr="Gold bar"/>
              <p:cNvSpPr>
                <a:spLocks noChangeArrowheads="1"/>
              </p:cNvSpPr>
              <p:nvPr/>
            </p:nvSpPr>
            <p:spPr bwMode="auto">
              <a:xfrm rot="10800000" flipH="1">
                <a:off x="6096519" y="5159056"/>
                <a:ext cx="107568"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lvl="0" algn="ctr"/>
                <a:endParaRPr lang="en-US" sz="1350">
                  <a:latin typeface="Times New Roman" panose="02020603050405020304" pitchFamily="18" charset="0"/>
                </a:endParaRPr>
              </a:p>
            </p:txBody>
          </p:sp>
          <p:sp>
            <p:nvSpPr>
              <p:cNvPr id="15" name="Rectangle 14" descr="Orange bar"/>
              <p:cNvSpPr>
                <a:spLocks noChangeArrowheads="1"/>
              </p:cNvSpPr>
              <p:nvPr/>
            </p:nvSpPr>
            <p:spPr bwMode="auto">
              <a:xfrm rot="10800000" flipH="1">
                <a:off x="6096519" y="2110593"/>
                <a:ext cx="107568" cy="3048463"/>
              </a:xfrm>
              <a:prstGeom prst="rect">
                <a:avLst/>
              </a:prstGeom>
              <a:gradFill flip="none" rotWithShape="1">
                <a:gsLst>
                  <a:gs pos="0">
                    <a:srgbClr val="ED4327">
                      <a:tint val="66000"/>
                      <a:satMod val="160000"/>
                    </a:srgbClr>
                  </a:gs>
                  <a:gs pos="50000">
                    <a:srgbClr val="ED4327">
                      <a:tint val="44500"/>
                      <a:satMod val="160000"/>
                    </a:srgbClr>
                  </a:gs>
                  <a:gs pos="100000">
                    <a:srgbClr val="ED4327">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6" name="Rectangle 15" descr="Slate bar"/>
              <p:cNvSpPr>
                <a:spLocks noChangeArrowheads="1"/>
              </p:cNvSpPr>
              <p:nvPr/>
            </p:nvSpPr>
            <p:spPr bwMode="auto">
              <a:xfrm rot="10800000" flipH="1">
                <a:off x="6096516" y="-936482"/>
                <a:ext cx="107571"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sp>
          <p:nvSpPr>
            <p:cNvPr id="13" name="Rectangle 12"/>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4098" y="6392000"/>
            <a:ext cx="1874520" cy="293823"/>
          </a:xfrm>
          <a:prstGeom prst="rect">
            <a:avLst/>
          </a:prstGeom>
        </p:spPr>
      </p:pic>
    </p:spTree>
    <p:extLst>
      <p:ext uri="{BB962C8B-B14F-4D97-AF65-F5344CB8AC3E}">
        <p14:creationId xmlns:p14="http://schemas.microsoft.com/office/powerpoint/2010/main" val="183916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831E4-8376-4577-A14C-376BD5C600A8}" type="slidenum">
              <a:rPr lang="en-US" smtClean="0"/>
              <a:t>‹#›</a:t>
            </a:fld>
            <a:endParaRPr lang="en-US"/>
          </a:p>
        </p:txBody>
      </p:sp>
      <p:grpSp>
        <p:nvGrpSpPr>
          <p:cNvPr id="6" name="Group 5"/>
          <p:cNvGrpSpPr/>
          <p:nvPr userDrawn="1"/>
        </p:nvGrpSpPr>
        <p:grpSpPr>
          <a:xfrm>
            <a:off x="3" y="-7"/>
            <a:ext cx="521421" cy="6858001"/>
            <a:chOff x="-2727" y="-6"/>
            <a:chExt cx="695228" cy="6858001"/>
          </a:xfrm>
        </p:grpSpPr>
        <p:grpSp>
          <p:nvGrpSpPr>
            <p:cNvPr id="7" name="Group 6"/>
            <p:cNvGrpSpPr/>
            <p:nvPr/>
          </p:nvGrpSpPr>
          <p:grpSpPr>
            <a:xfrm>
              <a:off x="-2727" y="-5"/>
              <a:ext cx="571473" cy="6858000"/>
              <a:chOff x="6048440" y="-936481"/>
              <a:chExt cx="196717" cy="9144001"/>
            </a:xfrm>
          </p:grpSpPr>
          <p:sp>
            <p:nvSpPr>
              <p:cNvPr id="13" name="Rectangle 12" descr="Gold bar"/>
              <p:cNvSpPr>
                <a:spLocks noChangeArrowheads="1"/>
              </p:cNvSpPr>
              <p:nvPr/>
            </p:nvSpPr>
            <p:spPr bwMode="auto">
              <a:xfrm rot="10800000" flipH="1">
                <a:off x="6048440" y="5159057"/>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4" name="Rectangle 13" descr="Orange bar"/>
              <p:cNvSpPr>
                <a:spLocks noChangeArrowheads="1"/>
              </p:cNvSpPr>
              <p:nvPr/>
            </p:nvSpPr>
            <p:spPr bwMode="auto">
              <a:xfrm rot="10800000" flipH="1">
                <a:off x="6048440" y="2110594"/>
                <a:ext cx="196717" cy="3048463"/>
              </a:xfrm>
              <a:prstGeom prst="rect">
                <a:avLst/>
              </a:prstGeom>
              <a:solidFill>
                <a:srgbClr val="ED4327"/>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5" name="Rectangle 14" descr="Slate bar"/>
              <p:cNvSpPr>
                <a:spLocks noChangeArrowheads="1"/>
              </p:cNvSpPr>
              <p:nvPr/>
            </p:nvSpPr>
            <p:spPr bwMode="auto">
              <a:xfrm rot="10800000" flipH="1">
                <a:off x="6048440" y="-936481"/>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grpSp>
          <p:nvGrpSpPr>
            <p:cNvPr id="8" name="Group 7"/>
            <p:cNvGrpSpPr/>
            <p:nvPr/>
          </p:nvGrpSpPr>
          <p:grpSpPr>
            <a:xfrm>
              <a:off x="602122" y="-6"/>
              <a:ext cx="80763" cy="6858000"/>
              <a:chOff x="6096516" y="-936482"/>
              <a:chExt cx="107571" cy="9144001"/>
            </a:xfrm>
          </p:grpSpPr>
          <p:sp>
            <p:nvSpPr>
              <p:cNvPr id="10" name="Rectangle 9" descr="Gold bar"/>
              <p:cNvSpPr>
                <a:spLocks noChangeArrowheads="1"/>
              </p:cNvSpPr>
              <p:nvPr/>
            </p:nvSpPr>
            <p:spPr bwMode="auto">
              <a:xfrm rot="10800000" flipH="1">
                <a:off x="6096519" y="5159056"/>
                <a:ext cx="107568"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lvl="0" algn="ctr"/>
                <a:endParaRPr lang="en-US" sz="1350">
                  <a:latin typeface="Times New Roman" panose="02020603050405020304" pitchFamily="18" charset="0"/>
                </a:endParaRPr>
              </a:p>
            </p:txBody>
          </p:sp>
          <p:sp>
            <p:nvSpPr>
              <p:cNvPr id="11" name="Rectangle 10" descr="Orange bar"/>
              <p:cNvSpPr>
                <a:spLocks noChangeArrowheads="1"/>
              </p:cNvSpPr>
              <p:nvPr/>
            </p:nvSpPr>
            <p:spPr bwMode="auto">
              <a:xfrm rot="10800000" flipH="1">
                <a:off x="6096519" y="2110593"/>
                <a:ext cx="107568" cy="3048463"/>
              </a:xfrm>
              <a:prstGeom prst="rect">
                <a:avLst/>
              </a:prstGeom>
              <a:gradFill flip="none" rotWithShape="1">
                <a:gsLst>
                  <a:gs pos="0">
                    <a:srgbClr val="ED4327">
                      <a:tint val="66000"/>
                      <a:satMod val="160000"/>
                    </a:srgbClr>
                  </a:gs>
                  <a:gs pos="50000">
                    <a:srgbClr val="ED4327">
                      <a:tint val="44500"/>
                      <a:satMod val="160000"/>
                    </a:srgbClr>
                  </a:gs>
                  <a:gs pos="100000">
                    <a:srgbClr val="ED4327">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2" name="Rectangle 11" descr="Slate bar"/>
              <p:cNvSpPr>
                <a:spLocks noChangeArrowheads="1"/>
              </p:cNvSpPr>
              <p:nvPr/>
            </p:nvSpPr>
            <p:spPr bwMode="auto">
              <a:xfrm rot="10800000" flipH="1">
                <a:off x="6096516" y="-936482"/>
                <a:ext cx="107571"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sp>
          <p:nvSpPr>
            <p:cNvPr id="9" name="Rectangle 8"/>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104" y="6392000"/>
            <a:ext cx="1874520" cy="293823"/>
          </a:xfrm>
          <a:prstGeom prst="rect">
            <a:avLst/>
          </a:prstGeom>
        </p:spPr>
      </p:pic>
    </p:spTree>
    <p:extLst>
      <p:ext uri="{BB962C8B-B14F-4D97-AF65-F5344CB8AC3E}">
        <p14:creationId xmlns:p14="http://schemas.microsoft.com/office/powerpoint/2010/main" val="338266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831E4-8376-4577-A14C-376BD5C600A8}" type="slidenum">
              <a:rPr lang="en-US" smtClean="0"/>
              <a:t>‹#›</a:t>
            </a:fld>
            <a:endParaRPr lang="en-US"/>
          </a:p>
        </p:txBody>
      </p:sp>
      <p:grpSp>
        <p:nvGrpSpPr>
          <p:cNvPr id="6" name="Group 5"/>
          <p:cNvGrpSpPr/>
          <p:nvPr userDrawn="1"/>
        </p:nvGrpSpPr>
        <p:grpSpPr>
          <a:xfrm>
            <a:off x="3" y="-7"/>
            <a:ext cx="521421" cy="6858001"/>
            <a:chOff x="-2727" y="-6"/>
            <a:chExt cx="695228" cy="6858001"/>
          </a:xfrm>
        </p:grpSpPr>
        <p:grpSp>
          <p:nvGrpSpPr>
            <p:cNvPr id="7" name="Group 6"/>
            <p:cNvGrpSpPr/>
            <p:nvPr/>
          </p:nvGrpSpPr>
          <p:grpSpPr>
            <a:xfrm>
              <a:off x="-2727" y="-5"/>
              <a:ext cx="571473" cy="6858000"/>
              <a:chOff x="6048440" y="-936481"/>
              <a:chExt cx="196717" cy="9144001"/>
            </a:xfrm>
          </p:grpSpPr>
          <p:sp>
            <p:nvSpPr>
              <p:cNvPr id="13" name="Rectangle 12" descr="Gold bar"/>
              <p:cNvSpPr>
                <a:spLocks noChangeArrowheads="1"/>
              </p:cNvSpPr>
              <p:nvPr/>
            </p:nvSpPr>
            <p:spPr bwMode="auto">
              <a:xfrm rot="10800000" flipH="1">
                <a:off x="6048440" y="5159057"/>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4" name="Rectangle 13" descr="Orange bar"/>
              <p:cNvSpPr>
                <a:spLocks noChangeArrowheads="1"/>
              </p:cNvSpPr>
              <p:nvPr/>
            </p:nvSpPr>
            <p:spPr bwMode="auto">
              <a:xfrm rot="10800000" flipH="1">
                <a:off x="6048440" y="2110594"/>
                <a:ext cx="196717" cy="3048463"/>
              </a:xfrm>
              <a:prstGeom prst="rect">
                <a:avLst/>
              </a:prstGeom>
              <a:solidFill>
                <a:srgbClr val="ED4327"/>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5" name="Rectangle 14" descr="Slate bar"/>
              <p:cNvSpPr>
                <a:spLocks noChangeArrowheads="1"/>
              </p:cNvSpPr>
              <p:nvPr/>
            </p:nvSpPr>
            <p:spPr bwMode="auto">
              <a:xfrm rot="10800000" flipH="1">
                <a:off x="6048440" y="-936481"/>
                <a:ext cx="196717" cy="3048463"/>
              </a:xfrm>
              <a:prstGeom prst="rect">
                <a:avLst/>
              </a:prstGeom>
              <a:solidFill>
                <a:srgbClr val="F58345"/>
              </a:soli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grpSp>
          <p:nvGrpSpPr>
            <p:cNvPr id="8" name="Group 7"/>
            <p:cNvGrpSpPr/>
            <p:nvPr/>
          </p:nvGrpSpPr>
          <p:grpSpPr>
            <a:xfrm>
              <a:off x="602122" y="-6"/>
              <a:ext cx="80763" cy="6858000"/>
              <a:chOff x="6096516" y="-936482"/>
              <a:chExt cx="107571" cy="9144001"/>
            </a:xfrm>
          </p:grpSpPr>
          <p:sp>
            <p:nvSpPr>
              <p:cNvPr id="10" name="Rectangle 9" descr="Gold bar"/>
              <p:cNvSpPr>
                <a:spLocks noChangeArrowheads="1"/>
              </p:cNvSpPr>
              <p:nvPr/>
            </p:nvSpPr>
            <p:spPr bwMode="auto">
              <a:xfrm rot="10800000" flipH="1">
                <a:off x="6096519" y="5159056"/>
                <a:ext cx="107568"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lvl="0" algn="ctr"/>
                <a:endParaRPr lang="en-US" sz="1350">
                  <a:latin typeface="Times New Roman" panose="02020603050405020304" pitchFamily="18" charset="0"/>
                </a:endParaRPr>
              </a:p>
            </p:txBody>
          </p:sp>
          <p:sp>
            <p:nvSpPr>
              <p:cNvPr id="11" name="Rectangle 10" descr="Orange bar"/>
              <p:cNvSpPr>
                <a:spLocks noChangeArrowheads="1"/>
              </p:cNvSpPr>
              <p:nvPr/>
            </p:nvSpPr>
            <p:spPr bwMode="auto">
              <a:xfrm rot="10800000" flipH="1">
                <a:off x="6096519" y="2110593"/>
                <a:ext cx="107568" cy="3048463"/>
              </a:xfrm>
              <a:prstGeom prst="rect">
                <a:avLst/>
              </a:prstGeom>
              <a:gradFill flip="none" rotWithShape="1">
                <a:gsLst>
                  <a:gs pos="0">
                    <a:srgbClr val="ED4327">
                      <a:tint val="66000"/>
                      <a:satMod val="160000"/>
                    </a:srgbClr>
                  </a:gs>
                  <a:gs pos="50000">
                    <a:srgbClr val="ED4327">
                      <a:tint val="44500"/>
                      <a:satMod val="160000"/>
                    </a:srgbClr>
                  </a:gs>
                  <a:gs pos="100000">
                    <a:srgbClr val="ED4327">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sp>
            <p:nvSpPr>
              <p:cNvPr id="12" name="Rectangle 11" descr="Slate bar"/>
              <p:cNvSpPr>
                <a:spLocks noChangeArrowheads="1"/>
              </p:cNvSpPr>
              <p:nvPr/>
            </p:nvSpPr>
            <p:spPr bwMode="auto">
              <a:xfrm rot="10800000" flipH="1">
                <a:off x="6096516" y="-936482"/>
                <a:ext cx="107571" cy="3048463"/>
              </a:xfrm>
              <a:prstGeom prst="rect">
                <a:avLst/>
              </a:prstGeom>
              <a:gradFill flip="none" rotWithShape="1">
                <a:gsLst>
                  <a:gs pos="0">
                    <a:srgbClr val="F58345">
                      <a:tint val="66000"/>
                      <a:satMod val="160000"/>
                    </a:srgbClr>
                  </a:gs>
                  <a:gs pos="50000">
                    <a:srgbClr val="F58345">
                      <a:tint val="44500"/>
                      <a:satMod val="160000"/>
                    </a:srgbClr>
                  </a:gs>
                  <a:gs pos="100000">
                    <a:srgbClr val="F58345">
                      <a:tint val="23500"/>
                      <a:satMod val="160000"/>
                    </a:srgbClr>
                  </a:gs>
                </a:gsLst>
                <a:lin ang="0" scaled="1"/>
                <a:tileRect/>
              </a:gradFill>
              <a:ln w="9525">
                <a:noFill/>
                <a:miter lim="800000"/>
                <a:headEnd/>
                <a:tailEnd/>
              </a:ln>
              <a:effectLst/>
              <a:extLst/>
            </p:spPr>
            <p:txBody>
              <a:bodyPr wrap="none" anchor="ctr"/>
              <a:lstStyle/>
              <a:p>
                <a:pPr algn="ctr" eaLnBrk="1" hangingPunct="1"/>
                <a:endParaRPr lang="en-US" sz="1350">
                  <a:latin typeface="Times New Roman" panose="02020603050405020304" pitchFamily="18" charset="0"/>
                </a:endParaRPr>
              </a:p>
            </p:txBody>
          </p:sp>
        </p:grpSp>
        <p:sp>
          <p:nvSpPr>
            <p:cNvPr id="9" name="Rectangle 8"/>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104" y="6392000"/>
            <a:ext cx="1874520" cy="293823"/>
          </a:xfrm>
          <a:prstGeom prst="rect">
            <a:avLst/>
          </a:prstGeom>
        </p:spPr>
      </p:pic>
    </p:spTree>
    <p:extLst>
      <p:ext uri="{BB962C8B-B14F-4D97-AF65-F5344CB8AC3E}">
        <p14:creationId xmlns:p14="http://schemas.microsoft.com/office/powerpoint/2010/main" val="358145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9F8B4-1AFB-44FD-9D84-8649A6C816A3}" type="datetimeFigureOut">
              <a:rPr lang="en-US" smtClean="0"/>
              <a:t>5/21/2015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831E4-8376-4577-A14C-376BD5C600A8}" type="slidenum">
              <a:rPr lang="en-US" smtClean="0"/>
              <a:t>‹#›</a:t>
            </a:fld>
            <a:endParaRPr lang="en-US"/>
          </a:p>
        </p:txBody>
      </p:sp>
    </p:spTree>
    <p:extLst>
      <p:ext uri="{BB962C8B-B14F-4D97-AF65-F5344CB8AC3E}">
        <p14:creationId xmlns:p14="http://schemas.microsoft.com/office/powerpoint/2010/main" val="1897022779"/>
      </p:ext>
    </p:extLst>
  </p:cSld>
  <p:clrMap bg1="lt1" tx1="dk1" bg2="lt2" tx2="dk2" accent1="accent1" accent2="accent2" accent3="accent3" accent4="accent4" accent5="accent5" accent6="accent6" hlink="hlink" folHlink="folHlink"/>
  <p:sldLayoutIdLst>
    <p:sldLayoutId id="2147483737" r:id="rId1"/>
    <p:sldLayoutId id="2147483749" r:id="rId2"/>
    <p:sldLayoutId id="2147483750" r:id="rId3"/>
    <p:sldLayoutId id="2147483738" r:id="rId4"/>
    <p:sldLayoutId id="2147483739" r:id="rId5"/>
    <p:sldLayoutId id="2147483740" r:id="rId6"/>
    <p:sldLayoutId id="2147483741" r:id="rId7"/>
    <p:sldLayoutId id="2147483742" r:id="rId8"/>
    <p:sldLayoutId id="2147483751" r:id="rId9"/>
    <p:sldLayoutId id="2147483744" r:id="rId10"/>
    <p:sldLayoutId id="2147483745" r:id="rId11"/>
    <p:sldLayoutId id="2147483746" r:id="rId12"/>
    <p:sldLayoutId id="2147483747" r:id="rId13"/>
    <p:sldLayoutId id="214748369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RSZQBHV4hz0"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video" Target="https://www.youtube.com/embed/weoLQmlpJqQ"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rossilawfirm.com/about_us.php"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hplawoffice.com/attorneys/kevin-palmershei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sw.com/" TargetMode="External"/><Relationship Id="rId2" Type="http://schemas.openxmlformats.org/officeDocument/2006/relationships/hyperlink" Target="http://www.icardmerrill.com/" TargetMode="Externa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mailto:teahoffmann@lawstrategycorp.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video" Target="https://www.youtube.com/embed/dRK4NjMH-h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862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storytelling</a:t>
            </a:r>
            <a:endParaRPr lang="en-US" dirty="0"/>
          </a:p>
        </p:txBody>
      </p:sp>
      <p:sp>
        <p:nvSpPr>
          <p:cNvPr id="3" name="Content Placeholder 2"/>
          <p:cNvSpPr>
            <a:spLocks noGrp="1"/>
          </p:cNvSpPr>
          <p:nvPr>
            <p:ph idx="1"/>
          </p:nvPr>
        </p:nvSpPr>
        <p:spPr/>
        <p:txBody>
          <a:bodyPr/>
          <a:lstStyle/>
          <a:p>
            <a:r>
              <a:rPr lang="en-US" dirty="0"/>
              <a:t>Good stories start conversations</a:t>
            </a:r>
          </a:p>
          <a:p>
            <a:r>
              <a:rPr lang="en-US" dirty="0"/>
              <a:t>Great stories connect emotionally</a:t>
            </a:r>
          </a:p>
          <a:p>
            <a:r>
              <a:rPr lang="en-US" dirty="0"/>
              <a:t>Your story is not all about you</a:t>
            </a:r>
          </a:p>
          <a:p>
            <a:r>
              <a:rPr lang="en-US" dirty="0"/>
              <a:t>Always be ready to tell your story</a:t>
            </a:r>
          </a:p>
          <a:p>
            <a:endParaRPr lang="en-US"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r>
              <a:rPr lang="en-US" sz="800" dirty="0" smtClean="0"/>
              <a:t>http</a:t>
            </a:r>
            <a:r>
              <a:rPr lang="en-US" sz="800" dirty="0"/>
              <a:t>://buzzadelic.com/4-storytelling-fundamentals-for-smart-marketers/</a:t>
            </a:r>
          </a:p>
          <a:p>
            <a:endParaRPr lang="en-US" dirty="0"/>
          </a:p>
        </p:txBody>
      </p:sp>
    </p:spTree>
    <p:extLst>
      <p:ext uri="{BB962C8B-B14F-4D97-AF65-F5344CB8AC3E}">
        <p14:creationId xmlns:p14="http://schemas.microsoft.com/office/powerpoint/2010/main" val="2404735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conversations</a:t>
            </a:r>
            <a:endParaRPr lang="en-US" dirty="0"/>
          </a:p>
        </p:txBody>
      </p:sp>
      <p:pic>
        <p:nvPicPr>
          <p:cNvPr id="5" name="RSZQBHV4hz0"/>
          <p:cNvPicPr>
            <a:picLocks noGrp="1" noRot="1" noChangeAspect="1"/>
          </p:cNvPicPr>
          <p:nvPr>
            <p:ph idx="1"/>
            <a:videoFile r:link="rId1"/>
          </p:nvPr>
        </p:nvPicPr>
        <p:blipFill>
          <a:blip r:embed="rId4"/>
          <a:stretch>
            <a:fillRect/>
          </a:stretch>
        </p:blipFill>
        <p:spPr>
          <a:xfrm>
            <a:off x="2522483" y="1813034"/>
            <a:ext cx="7740869" cy="4382814"/>
          </a:xfrm>
          <a:prstGeom prst="rect">
            <a:avLst/>
          </a:prstGeom>
        </p:spPr>
      </p:pic>
    </p:spTree>
    <p:extLst>
      <p:ext uri="{BB962C8B-B14F-4D97-AF65-F5344CB8AC3E}">
        <p14:creationId xmlns:p14="http://schemas.microsoft.com/office/powerpoint/2010/main" val="2934978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200" y="693683"/>
            <a:ext cx="5181600" cy="5483280"/>
          </a:xfrm>
        </p:spPr>
        <p:txBody>
          <a:bodyPr>
            <a:normAutofit/>
          </a:bodyPr>
          <a:lstStyle/>
          <a:p>
            <a:r>
              <a:rPr lang="en-US" dirty="0"/>
              <a:t>IPWatchdog.com is the leading Intellectual Property Law Blog on the </a:t>
            </a:r>
            <a:r>
              <a:rPr lang="en-US" dirty="0" smtClean="0"/>
              <a:t>Internet</a:t>
            </a:r>
          </a:p>
          <a:p>
            <a:r>
              <a:rPr lang="en-US" dirty="0"/>
              <a:t>O</a:t>
            </a:r>
            <a:r>
              <a:rPr lang="en-US" dirty="0" smtClean="0"/>
              <a:t>ne </a:t>
            </a:r>
            <a:r>
              <a:rPr lang="en-US" dirty="0"/>
              <a:t>of the top 100 legal blogs by the American Bar Association for 5 years in a </a:t>
            </a:r>
            <a:r>
              <a:rPr lang="en-US" dirty="0" smtClean="0"/>
              <a:t>row </a:t>
            </a:r>
          </a:p>
          <a:p>
            <a:r>
              <a:rPr lang="en-US" dirty="0"/>
              <a:t>I</a:t>
            </a:r>
            <a:r>
              <a:rPr lang="en-US" dirty="0" smtClean="0"/>
              <a:t>n </a:t>
            </a:r>
            <a:r>
              <a:rPr lang="en-US" dirty="0"/>
              <a:t>January </a:t>
            </a:r>
            <a:r>
              <a:rPr lang="en-US" dirty="0" smtClean="0"/>
              <a:t>2014, it was inducted </a:t>
            </a:r>
            <a:r>
              <a:rPr lang="en-US" dirty="0"/>
              <a:t>into the ABA </a:t>
            </a:r>
            <a:r>
              <a:rPr lang="en-US" dirty="0" err="1"/>
              <a:t>Blawg</a:t>
            </a:r>
            <a:r>
              <a:rPr lang="en-US" dirty="0"/>
              <a:t> Hall of </a:t>
            </a:r>
            <a:r>
              <a:rPr lang="en-US" dirty="0" smtClean="0"/>
              <a:t>Fame</a:t>
            </a:r>
          </a:p>
          <a:p>
            <a:r>
              <a:rPr lang="en-US" dirty="0"/>
              <a:t>The </a:t>
            </a:r>
            <a:r>
              <a:rPr lang="en-US" dirty="0" smtClean="0"/>
              <a:t>founder, </a:t>
            </a:r>
            <a:r>
              <a:rPr lang="en-US" dirty="0"/>
              <a:t>Gene Quinn, is a patent attorney, law professor, and leading commentator on patent law and </a:t>
            </a:r>
            <a:r>
              <a:rPr lang="en-US" dirty="0" smtClean="0"/>
              <a:t>practices </a:t>
            </a:r>
            <a:r>
              <a:rPr lang="en-US" dirty="0"/>
              <a:t>patent law with </a:t>
            </a:r>
            <a:r>
              <a:rPr lang="en-US" dirty="0" err="1"/>
              <a:t>Widerman</a:t>
            </a:r>
            <a:r>
              <a:rPr lang="en-US" dirty="0"/>
              <a:t> &amp; </a:t>
            </a:r>
            <a:r>
              <a:rPr lang="en-US" dirty="0" err="1"/>
              <a:t>Malek</a:t>
            </a:r>
            <a:endParaRPr lang="en-US" dirty="0"/>
          </a:p>
        </p:txBody>
      </p:sp>
      <p:pic>
        <p:nvPicPr>
          <p:cNvPr id="7" name="Content Placeholder 6"/>
          <p:cNvPicPr>
            <a:picLocks noGrp="1" noChangeAspect="1"/>
          </p:cNvPicPr>
          <p:nvPr>
            <p:ph sz="half" idx="2"/>
          </p:nvPr>
        </p:nvPicPr>
        <p:blipFill>
          <a:blip r:embed="rId2"/>
          <a:stretch>
            <a:fillRect/>
          </a:stretch>
        </p:blipFill>
        <p:spPr>
          <a:xfrm>
            <a:off x="6526925" y="1986455"/>
            <a:ext cx="4826876" cy="3957145"/>
          </a:xfrm>
          <a:prstGeom prst="rect">
            <a:avLst/>
          </a:prstGeom>
        </p:spPr>
      </p:pic>
    </p:spTree>
    <p:extLst>
      <p:ext uri="{BB962C8B-B14F-4D97-AF65-F5344CB8AC3E}">
        <p14:creationId xmlns:p14="http://schemas.microsoft.com/office/powerpoint/2010/main" val="371505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807" y="346841"/>
            <a:ext cx="10625959" cy="5833241"/>
          </a:xfrm>
          <a:prstGeom prst="rect">
            <a:avLst/>
          </a:prstGeom>
        </p:spPr>
      </p:pic>
    </p:spTree>
    <p:extLst>
      <p:ext uri="{BB962C8B-B14F-4D97-AF65-F5344CB8AC3E}">
        <p14:creationId xmlns:p14="http://schemas.microsoft.com/office/powerpoint/2010/main" val="2921054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development conversation starters</a:t>
            </a:r>
            <a:endParaRPr lang="en-US" dirty="0"/>
          </a:p>
        </p:txBody>
      </p:sp>
      <p:pic>
        <p:nvPicPr>
          <p:cNvPr id="4" name="Content Placeholder 3"/>
          <p:cNvPicPr>
            <a:picLocks noGrp="1" noChangeAspect="1"/>
          </p:cNvPicPr>
          <p:nvPr>
            <p:ph idx="1"/>
          </p:nvPr>
        </p:nvPicPr>
        <p:blipFill>
          <a:blip r:embed="rId3"/>
          <a:stretch>
            <a:fillRect/>
          </a:stretch>
        </p:blipFill>
        <p:spPr>
          <a:xfrm>
            <a:off x="1180460" y="1690688"/>
            <a:ext cx="2862722" cy="4351338"/>
          </a:xfrm>
          <a:prstGeom prst="rect">
            <a:avLst/>
          </a:prstGeom>
        </p:spPr>
      </p:pic>
      <p:pic>
        <p:nvPicPr>
          <p:cNvPr id="5" name="weoLQmlpJqQ"/>
          <p:cNvPicPr>
            <a:picLocks noRot="1" noChangeAspect="1"/>
          </p:cNvPicPr>
          <p:nvPr>
            <a:videoFile r:link="rId1"/>
          </p:nvPr>
        </p:nvPicPr>
        <p:blipFill>
          <a:blip r:embed="rId4"/>
          <a:stretch>
            <a:fillRect/>
          </a:stretch>
        </p:blipFill>
        <p:spPr>
          <a:xfrm>
            <a:off x="4713890" y="1690688"/>
            <a:ext cx="6639910" cy="4351338"/>
          </a:xfrm>
          <a:prstGeom prst="rect">
            <a:avLst/>
          </a:prstGeom>
        </p:spPr>
      </p:pic>
    </p:spTree>
    <p:extLst>
      <p:ext uri="{BB962C8B-B14F-4D97-AF65-F5344CB8AC3E}">
        <p14:creationId xmlns:p14="http://schemas.microsoft.com/office/powerpoint/2010/main" val="1716452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emotionally	</a:t>
            </a:r>
            <a:endParaRPr lang="en-US" dirty="0"/>
          </a:p>
        </p:txBody>
      </p:sp>
      <p:pic>
        <p:nvPicPr>
          <p:cNvPr id="8" name="Content Placeholder 7"/>
          <p:cNvPicPr>
            <a:picLocks noGrp="1" noChangeAspect="1"/>
          </p:cNvPicPr>
          <p:nvPr>
            <p:ph idx="1"/>
          </p:nvPr>
        </p:nvPicPr>
        <p:blipFill>
          <a:blip r:embed="rId2"/>
          <a:stretch>
            <a:fillRect/>
          </a:stretch>
        </p:blipFill>
        <p:spPr>
          <a:xfrm>
            <a:off x="1109498" y="1466194"/>
            <a:ext cx="4187716" cy="2412124"/>
          </a:xfrm>
          <a:prstGeom prst="rect">
            <a:avLst/>
          </a:prstGeom>
        </p:spPr>
      </p:pic>
      <p:pic>
        <p:nvPicPr>
          <p:cNvPr id="10" name="Picture 9"/>
          <p:cNvPicPr>
            <a:picLocks noChangeAspect="1"/>
          </p:cNvPicPr>
          <p:nvPr/>
        </p:nvPicPr>
        <p:blipFill>
          <a:blip r:embed="rId3"/>
          <a:stretch>
            <a:fillRect/>
          </a:stretch>
        </p:blipFill>
        <p:spPr>
          <a:xfrm>
            <a:off x="6795595" y="631606"/>
            <a:ext cx="3771900" cy="5657850"/>
          </a:xfrm>
          <a:prstGeom prst="rect">
            <a:avLst/>
          </a:prstGeom>
        </p:spPr>
      </p:pic>
      <p:pic>
        <p:nvPicPr>
          <p:cNvPr id="11" name="Picture 10"/>
          <p:cNvPicPr>
            <a:picLocks noChangeAspect="1"/>
          </p:cNvPicPr>
          <p:nvPr/>
        </p:nvPicPr>
        <p:blipFill>
          <a:blip r:embed="rId4"/>
          <a:stretch>
            <a:fillRect/>
          </a:stretch>
        </p:blipFill>
        <p:spPr>
          <a:xfrm>
            <a:off x="2552700" y="290512"/>
            <a:ext cx="7086600" cy="6276975"/>
          </a:xfrm>
          <a:prstGeom prst="rect">
            <a:avLst/>
          </a:prstGeom>
        </p:spPr>
      </p:pic>
    </p:spTree>
    <p:extLst>
      <p:ext uri="{BB962C8B-B14F-4D97-AF65-F5344CB8AC3E}">
        <p14:creationId xmlns:p14="http://schemas.microsoft.com/office/powerpoint/2010/main" val="96828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393" t="-45917" r="-31413" b="-56328"/>
          <a:stretch/>
        </p:blipFill>
        <p:spPr>
          <a:xfrm>
            <a:off x="-3657600" y="-2881313"/>
            <a:ext cx="19507200" cy="12620625"/>
          </a:xfrm>
          <a:prstGeom prst="rect">
            <a:avLst/>
          </a:prstGeom>
        </p:spPr>
      </p:pic>
    </p:spTree>
    <p:extLst>
      <p:ext uri="{BB962C8B-B14F-4D97-AF65-F5344CB8AC3E}">
        <p14:creationId xmlns:p14="http://schemas.microsoft.com/office/powerpoint/2010/main" val="1055090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stretch>
            <a:fillRect/>
          </a:stretch>
        </p:blipFill>
        <p:spPr>
          <a:xfrm>
            <a:off x="1087821" y="1825625"/>
            <a:ext cx="4603531" cy="4351337"/>
          </a:xfrm>
          <a:prstGeom prst="rect">
            <a:avLst/>
          </a:prstGeom>
          <a:ln>
            <a:solidFill>
              <a:schemeClr val="tx1"/>
            </a:solidFill>
          </a:ln>
        </p:spPr>
      </p:pic>
      <p:pic>
        <p:nvPicPr>
          <p:cNvPr id="6" name="Content Placeholder 5"/>
          <p:cNvPicPr>
            <a:picLocks noGrp="1" noChangeAspect="1"/>
          </p:cNvPicPr>
          <p:nvPr>
            <p:ph sz="half" idx="2"/>
          </p:nvPr>
        </p:nvPicPr>
        <p:blipFill>
          <a:blip r:embed="rId3"/>
          <a:stretch>
            <a:fillRect/>
          </a:stretch>
        </p:blipFill>
        <p:spPr>
          <a:xfrm>
            <a:off x="6587331" y="1825625"/>
            <a:ext cx="4351338" cy="4351338"/>
          </a:xfrm>
          <a:prstGeom prst="rect">
            <a:avLst/>
          </a:prstGeom>
          <a:ln>
            <a:solidFill>
              <a:schemeClr val="tx2"/>
            </a:solidFill>
          </a:ln>
        </p:spPr>
      </p:pic>
    </p:spTree>
    <p:extLst>
      <p:ext uri="{BB962C8B-B14F-4D97-AF65-F5344CB8AC3E}">
        <p14:creationId xmlns:p14="http://schemas.microsoft.com/office/powerpoint/2010/main" val="3165037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all about you! </a:t>
            </a:r>
            <a:endParaRPr lang="en-US" dirty="0"/>
          </a:p>
        </p:txBody>
      </p:sp>
      <p:sp>
        <p:nvSpPr>
          <p:cNvPr id="5" name="Content Placeholder 4"/>
          <p:cNvSpPr>
            <a:spLocks noGrp="1"/>
          </p:cNvSpPr>
          <p:nvPr>
            <p:ph idx="1"/>
          </p:nvPr>
        </p:nvSpPr>
        <p:spPr>
          <a:xfrm>
            <a:off x="838200" y="1529255"/>
            <a:ext cx="10515600" cy="4745422"/>
          </a:xfrm>
        </p:spPr>
        <p:txBody>
          <a:bodyPr>
            <a:normAutofit fontScale="62500" lnSpcReduction="20000"/>
          </a:bodyPr>
          <a:lstStyle/>
          <a:p>
            <a:pPr marL="0" indent="0">
              <a:buNone/>
            </a:pPr>
            <a:r>
              <a:rPr lang="en-US" sz="3400" dirty="0"/>
              <a:t>Michael Anthony Rossi</a:t>
            </a:r>
          </a:p>
          <a:p>
            <a:pPr marL="0" indent="0">
              <a:buNone/>
            </a:pPr>
            <a:r>
              <a:rPr lang="en-US" sz="3400" dirty="0"/>
              <a:t>Michael Anthony Rossi is a tough, aggressive Civil and Criminal Trial Attorney who has handled serious personal injury, DWI and criminal defense, and divorce, custody and support matters throughout western New York for over 31 years. He insists on providing you with the personal attention you need and deserve during these emotional and uncertain times.</a:t>
            </a:r>
          </a:p>
          <a:p>
            <a:endParaRPr lang="en-US" sz="3400" dirty="0"/>
          </a:p>
          <a:p>
            <a:pPr marL="0" indent="0">
              <a:buNone/>
            </a:pPr>
            <a:r>
              <a:rPr lang="en-US" sz="3400" dirty="0"/>
              <a:t>Michael understands the stress and concerns you face when legal issues arise. He can and will help you address questions regarding your case. He will provide aggressive representation when necessary and a cost-effective, and less adversarial alternative, if the situation calls for it.</a:t>
            </a:r>
          </a:p>
          <a:p>
            <a:endParaRPr lang="en-US" sz="3400" dirty="0"/>
          </a:p>
          <a:p>
            <a:pPr marL="0" indent="0">
              <a:buNone/>
            </a:pPr>
            <a:r>
              <a:rPr lang="en-US" sz="3400" dirty="0"/>
              <a:t>At the Rossi Law Firm our goal is to answer your questions, provide you with sound advice, provide you with available options, protect your rights and interests, and help you solve your legal problems. We believe that each client deserves a personalized and rapid solution to his or her legal matter. </a:t>
            </a:r>
            <a:endParaRPr lang="en-US" sz="3400" dirty="0" smtClean="0"/>
          </a:p>
          <a:p>
            <a:pPr marL="0" indent="0">
              <a:buNone/>
            </a:pPr>
            <a:endParaRPr lang="en-US" sz="1300" dirty="0"/>
          </a:p>
          <a:p>
            <a:pPr marL="0" indent="0">
              <a:buNone/>
            </a:pPr>
            <a:r>
              <a:rPr lang="en-US" sz="1300" dirty="0">
                <a:hlinkClick r:id="rId3"/>
              </a:rPr>
              <a:t>http://</a:t>
            </a:r>
            <a:r>
              <a:rPr lang="en-US" sz="1300" dirty="0" smtClean="0">
                <a:hlinkClick r:id="rId3"/>
              </a:rPr>
              <a:t>www.rossilawfirm.com/about_us.php</a:t>
            </a:r>
            <a:endParaRPr lang="en-US" sz="1300" dirty="0" smtClean="0"/>
          </a:p>
          <a:p>
            <a:pPr marL="0" indent="0">
              <a:buNone/>
            </a:pPr>
            <a:endParaRPr lang="en-US" sz="1300" dirty="0"/>
          </a:p>
        </p:txBody>
      </p:sp>
    </p:spTree>
    <p:extLst>
      <p:ext uri="{BB962C8B-B14F-4D97-AF65-F5344CB8AC3E}">
        <p14:creationId xmlns:p14="http://schemas.microsoft.com/office/powerpoint/2010/main" val="855350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9807"/>
            <a:ext cx="10515600" cy="5357156"/>
          </a:xfrm>
        </p:spPr>
        <p:txBody>
          <a:bodyPr>
            <a:normAutofit lnSpcReduction="10000"/>
          </a:bodyPr>
          <a:lstStyle/>
          <a:p>
            <a:pPr marL="0" indent="0">
              <a:buNone/>
            </a:pPr>
            <a:r>
              <a:rPr lang="en-US" dirty="0" smtClean="0"/>
              <a:t>KEVIN J. PALMERSHEIM</a:t>
            </a:r>
          </a:p>
          <a:p>
            <a:pPr marL="0" indent="0">
              <a:buNone/>
            </a:pPr>
            <a:r>
              <a:rPr lang="en-US" dirty="0" smtClean="0"/>
              <a:t>Shareholder / Managing Attorney</a:t>
            </a:r>
          </a:p>
          <a:p>
            <a:pPr marL="0" indent="0">
              <a:buNone/>
            </a:pPr>
            <a:endParaRPr lang="en-US" sz="2600" dirty="0" smtClean="0"/>
          </a:p>
          <a:p>
            <a:pPr marL="0" indent="0">
              <a:buNone/>
            </a:pPr>
            <a:r>
              <a:rPr lang="en-US" sz="2600" dirty="0" smtClean="0"/>
              <a:t>Kevin </a:t>
            </a:r>
            <a:r>
              <a:rPr lang="en-US" sz="2600" dirty="0" err="1" smtClean="0"/>
              <a:t>Palmersheim</a:t>
            </a:r>
            <a:r>
              <a:rPr lang="en-US" sz="2600" dirty="0" smtClean="0"/>
              <a:t> is a founding shareholder of the firm as well as its managing attorney. In addition to the knowledge and experience that Kevin brings to legal issues as a highly-experienced business attorney, he is also adept at being creative and flexible in representing clients' interests both in court and in negotiations. He excels at finding cost-effective strategies to resolve business disputes and execute complex transactions. In his work as a business attorney, Kevin routinely represents clients on a variety of business litigation matters and advises on a broad range of business transactions, such as contracts or clients buying and selling businesses. Kevin also acts as outside general counsel for a number of Wisconsin businesses.</a:t>
            </a:r>
          </a:p>
          <a:p>
            <a:pPr marL="0" indent="0">
              <a:buNone/>
            </a:pPr>
            <a:r>
              <a:rPr lang="en-US" sz="900" dirty="0">
                <a:hlinkClick r:id="rId3"/>
              </a:rPr>
              <a:t>http://www.hplawoffice.com/attorneys/kevin-palmersheim</a:t>
            </a:r>
            <a:r>
              <a:rPr lang="en-US" sz="900" dirty="0" smtClean="0">
                <a:hlinkClick r:id="rId3"/>
              </a:rPr>
              <a:t>/</a:t>
            </a:r>
            <a:endParaRPr lang="en-US" sz="900" dirty="0" smtClean="0"/>
          </a:p>
          <a:p>
            <a:pPr marL="0" indent="0">
              <a:buNone/>
            </a:pPr>
            <a:endParaRPr lang="en-US" sz="900" dirty="0"/>
          </a:p>
        </p:txBody>
      </p:sp>
    </p:spTree>
    <p:extLst>
      <p:ext uri="{BB962C8B-B14F-4D97-AF65-F5344CB8AC3E}">
        <p14:creationId xmlns:p14="http://schemas.microsoft.com/office/powerpoint/2010/main" val="3502726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410687"/>
            <a:ext cx="9144000" cy="461665"/>
          </a:xfrm>
          <a:prstGeom prst="rect">
            <a:avLst/>
          </a:prstGeom>
          <a:noFill/>
        </p:spPr>
        <p:txBody>
          <a:bodyPr wrap="square" rtlCol="0">
            <a:spAutoFit/>
          </a:bodyPr>
          <a:lstStyle/>
          <a:p>
            <a:pPr algn="ctr"/>
            <a:r>
              <a:rPr lang="en-US" sz="3600" baseline="30000" dirty="0"/>
              <a:t>Ethical &amp; Effective Business Development: The Value of a Good Story </a:t>
            </a:r>
          </a:p>
        </p:txBody>
      </p:sp>
      <p:sp>
        <p:nvSpPr>
          <p:cNvPr id="3" name="TextBox 2"/>
          <p:cNvSpPr txBox="1"/>
          <p:nvPr/>
        </p:nvSpPr>
        <p:spPr>
          <a:xfrm>
            <a:off x="2678546" y="3736105"/>
            <a:ext cx="6871855" cy="707886"/>
          </a:xfrm>
          <a:prstGeom prst="rect">
            <a:avLst/>
          </a:prstGeom>
          <a:noFill/>
        </p:spPr>
        <p:txBody>
          <a:bodyPr wrap="square" rtlCol="0">
            <a:spAutoFit/>
          </a:bodyPr>
          <a:lstStyle/>
          <a:p>
            <a:pPr algn="ctr"/>
            <a:r>
              <a:rPr lang="en-US" sz="2400" dirty="0" smtClean="0"/>
              <a:t>Tea Hoffmann, Esq.</a:t>
            </a:r>
          </a:p>
          <a:p>
            <a:pPr algn="ctr"/>
            <a:endParaRPr lang="en-US" sz="2400" baseline="30000" dirty="0"/>
          </a:p>
        </p:txBody>
      </p:sp>
    </p:spTree>
    <p:extLst>
      <p:ext uri="{BB962C8B-B14F-4D97-AF65-F5344CB8AC3E}">
        <p14:creationId xmlns:p14="http://schemas.microsoft.com/office/powerpoint/2010/main" val="811721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your story</a:t>
            </a:r>
            <a:endParaRPr lang="en-US" dirty="0"/>
          </a:p>
        </p:txBody>
      </p:sp>
      <p:sp>
        <p:nvSpPr>
          <p:cNvPr id="5" name="Content Placeholder 4"/>
          <p:cNvSpPr>
            <a:spLocks noGrp="1"/>
          </p:cNvSpPr>
          <p:nvPr>
            <p:ph sz="half" idx="2"/>
          </p:nvPr>
        </p:nvSpPr>
        <p:spPr/>
        <p:txBody>
          <a:bodyPr/>
          <a:lstStyle/>
          <a:p>
            <a:r>
              <a:rPr lang="en-US" dirty="0">
                <a:hlinkClick r:id="rId2"/>
              </a:rPr>
              <a:t>http://www.icardmerrill.com</a:t>
            </a:r>
            <a:r>
              <a:rPr lang="en-US" dirty="0" smtClean="0">
                <a:hlinkClick r:id="rId2"/>
              </a:rPr>
              <a:t>/</a:t>
            </a:r>
            <a:endParaRPr lang="en-US" dirty="0" smtClean="0"/>
          </a:p>
          <a:p>
            <a:r>
              <a:rPr lang="en-US" dirty="0" smtClean="0">
                <a:hlinkClick r:id="rId3"/>
              </a:rPr>
              <a:t>http</a:t>
            </a:r>
            <a:r>
              <a:rPr lang="en-US" dirty="0">
                <a:hlinkClick r:id="rId3"/>
              </a:rPr>
              <a:t>://www.sw.com</a:t>
            </a:r>
            <a:r>
              <a:rPr lang="en-US" dirty="0" smtClean="0">
                <a:hlinkClick r:id="rId3"/>
              </a:rPr>
              <a:t>/</a:t>
            </a:r>
            <a:endParaRPr lang="en-US" dirty="0" smtClean="0"/>
          </a:p>
          <a:p>
            <a:endParaRPr lang="en-US" dirty="0" smtClean="0"/>
          </a:p>
          <a:p>
            <a:endParaRPr lang="en-US" dirty="0"/>
          </a:p>
        </p:txBody>
      </p:sp>
      <p:pic>
        <p:nvPicPr>
          <p:cNvPr id="8" name="Content Placeholder 7"/>
          <p:cNvPicPr>
            <a:picLocks noGrp="1" noChangeAspect="1"/>
          </p:cNvPicPr>
          <p:nvPr>
            <p:ph sz="half" idx="1"/>
          </p:nvPr>
        </p:nvPicPr>
        <p:blipFill>
          <a:blip r:embed="rId4"/>
          <a:stretch>
            <a:fillRect/>
          </a:stretch>
        </p:blipFill>
        <p:spPr>
          <a:xfrm>
            <a:off x="1103585" y="1825625"/>
            <a:ext cx="4351283" cy="1674320"/>
          </a:xfrm>
          <a:prstGeom prst="rect">
            <a:avLst/>
          </a:prstGeom>
        </p:spPr>
      </p:pic>
      <p:sp>
        <p:nvSpPr>
          <p:cNvPr id="9" name="Rectangle 8"/>
          <p:cNvSpPr/>
          <p:nvPr/>
        </p:nvSpPr>
        <p:spPr>
          <a:xfrm>
            <a:off x="1103586" y="3982997"/>
            <a:ext cx="4351282" cy="830997"/>
          </a:xfrm>
          <a:prstGeom prst="rect">
            <a:avLst/>
          </a:prstGeom>
        </p:spPr>
        <p:txBody>
          <a:bodyPr wrap="square">
            <a:spAutoFit/>
          </a:bodyPr>
          <a:lstStyle/>
          <a:p>
            <a:r>
              <a:rPr lang="en-US" sz="2400" dirty="0">
                <a:solidFill>
                  <a:srgbClr val="0070C0"/>
                </a:solidFill>
              </a:rPr>
              <a:t>Bigger is good. Smarter is better.™ </a:t>
            </a:r>
          </a:p>
        </p:txBody>
      </p:sp>
    </p:spTree>
    <p:extLst>
      <p:ext uri="{BB962C8B-B14F-4D97-AF65-F5344CB8AC3E}">
        <p14:creationId xmlns:p14="http://schemas.microsoft.com/office/powerpoint/2010/main" val="3172038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ABA rules</a:t>
            </a:r>
            <a:endParaRPr lang="en-US" dirty="0"/>
          </a:p>
        </p:txBody>
      </p:sp>
      <p:sp>
        <p:nvSpPr>
          <p:cNvPr id="6" name="Content Placeholder 5"/>
          <p:cNvSpPr>
            <a:spLocks noGrp="1"/>
          </p:cNvSpPr>
          <p:nvPr>
            <p:ph idx="1"/>
          </p:nvPr>
        </p:nvSpPr>
        <p:spPr/>
        <p:txBody>
          <a:bodyPr>
            <a:normAutofit lnSpcReduction="10000"/>
          </a:bodyPr>
          <a:lstStyle/>
          <a:p>
            <a:r>
              <a:rPr lang="en-US" dirty="0"/>
              <a:t>Rule 3.6      Trial Publicity </a:t>
            </a:r>
          </a:p>
          <a:p>
            <a:r>
              <a:rPr lang="en-US" dirty="0"/>
              <a:t>Rule 4.2      Communication with Person Represented  by Counsel</a:t>
            </a:r>
          </a:p>
          <a:p>
            <a:r>
              <a:rPr lang="en-US" dirty="0"/>
              <a:t>Rule 4.3      Dealing with Unrepresented Person</a:t>
            </a:r>
          </a:p>
          <a:p>
            <a:r>
              <a:rPr lang="en-US" dirty="0"/>
              <a:t>Rule 7.1      Communication Concerning a Lawyer's Services</a:t>
            </a:r>
          </a:p>
          <a:p>
            <a:r>
              <a:rPr lang="en-US" dirty="0"/>
              <a:t>Rule 7.2      Advertising</a:t>
            </a:r>
          </a:p>
          <a:p>
            <a:r>
              <a:rPr lang="en-US" dirty="0"/>
              <a:t>Rule 7.3      Direct Contact with Prospective Clients</a:t>
            </a:r>
          </a:p>
          <a:p>
            <a:r>
              <a:rPr lang="en-US" dirty="0"/>
              <a:t>Rule 7.4      Communication of Fields of Practice and Specialization</a:t>
            </a:r>
          </a:p>
          <a:p>
            <a:r>
              <a:rPr lang="en-US" dirty="0"/>
              <a:t>Rule 7.5      Firm Names and Letterhead</a:t>
            </a:r>
          </a:p>
          <a:p>
            <a:r>
              <a:rPr lang="en-US" dirty="0"/>
              <a:t>Rule 8.5      Disciplinary Authority; Choice of Law </a:t>
            </a:r>
          </a:p>
          <a:p>
            <a:endParaRPr lang="en-US" dirty="0"/>
          </a:p>
        </p:txBody>
      </p:sp>
    </p:spTree>
    <p:extLst>
      <p:ext uri="{BB962C8B-B14F-4D97-AF65-F5344CB8AC3E}">
        <p14:creationId xmlns:p14="http://schemas.microsoft.com/office/powerpoint/2010/main" val="3498968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tips </a:t>
            </a:r>
            <a:endParaRPr lang="en-US" dirty="0"/>
          </a:p>
        </p:txBody>
      </p:sp>
      <p:sp>
        <p:nvSpPr>
          <p:cNvPr id="3" name="Content Placeholder 2"/>
          <p:cNvSpPr>
            <a:spLocks noGrp="1"/>
          </p:cNvSpPr>
          <p:nvPr>
            <p:ph idx="1"/>
          </p:nvPr>
        </p:nvSpPr>
        <p:spPr/>
        <p:txBody>
          <a:bodyPr>
            <a:normAutofit lnSpcReduction="10000"/>
          </a:bodyPr>
          <a:lstStyle/>
          <a:p>
            <a:r>
              <a:rPr lang="en-US" dirty="0"/>
              <a:t>Establish policies and </a:t>
            </a:r>
            <a:r>
              <a:rPr lang="en-US" dirty="0" smtClean="0"/>
              <a:t>procedures for all external marketing communication</a:t>
            </a:r>
            <a:endParaRPr lang="en-US" dirty="0"/>
          </a:p>
          <a:p>
            <a:r>
              <a:rPr lang="en-US" dirty="0"/>
              <a:t>Adhere to rules of all states where you do business or seek clients</a:t>
            </a:r>
          </a:p>
          <a:p>
            <a:r>
              <a:rPr lang="en-US" dirty="0"/>
              <a:t>Keep records / </a:t>
            </a:r>
            <a:r>
              <a:rPr lang="en-US" dirty="0" smtClean="0"/>
              <a:t>copies and submit to applicable compliance organization before publishing if required</a:t>
            </a:r>
            <a:endParaRPr lang="en-US" dirty="0"/>
          </a:p>
          <a:p>
            <a:r>
              <a:rPr lang="en-US" dirty="0"/>
              <a:t>Steer clear of </a:t>
            </a:r>
            <a:r>
              <a:rPr lang="en-US" dirty="0" smtClean="0"/>
              <a:t>testimonials unless you have the client’s written consent</a:t>
            </a:r>
            <a:endParaRPr lang="en-US" dirty="0"/>
          </a:p>
          <a:p>
            <a:r>
              <a:rPr lang="en-US" dirty="0"/>
              <a:t>Avoid subjectivity</a:t>
            </a:r>
          </a:p>
          <a:p>
            <a:r>
              <a:rPr lang="en-US" dirty="0"/>
              <a:t>Incorporate all necessary language</a:t>
            </a:r>
          </a:p>
          <a:p>
            <a:r>
              <a:rPr lang="en-US" dirty="0"/>
              <a:t>Use disclaimers</a:t>
            </a:r>
          </a:p>
          <a:p>
            <a:endParaRPr lang="en-US" dirty="0"/>
          </a:p>
        </p:txBody>
      </p:sp>
    </p:spTree>
    <p:extLst>
      <p:ext uri="{BB962C8B-B14F-4D97-AF65-F5344CB8AC3E}">
        <p14:creationId xmlns:p14="http://schemas.microsoft.com/office/powerpoint/2010/main" val="3243241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a:t>
            </a:r>
            <a:endParaRPr lang="en-US" dirty="0"/>
          </a:p>
        </p:txBody>
      </p:sp>
      <p:sp>
        <p:nvSpPr>
          <p:cNvPr id="3" name="Content Placeholder 2"/>
          <p:cNvSpPr>
            <a:spLocks noGrp="1"/>
          </p:cNvSpPr>
          <p:nvPr>
            <p:ph idx="1"/>
          </p:nvPr>
        </p:nvSpPr>
        <p:spPr/>
        <p:txBody>
          <a:bodyPr/>
          <a:lstStyle/>
          <a:p>
            <a:r>
              <a:rPr lang="en-US" dirty="0"/>
              <a:t>Overtly </a:t>
            </a:r>
            <a:r>
              <a:rPr lang="en-US" dirty="0" smtClean="0"/>
              <a:t>soliciting </a:t>
            </a:r>
            <a:r>
              <a:rPr lang="en-US" dirty="0"/>
              <a:t>business</a:t>
            </a:r>
          </a:p>
          <a:p>
            <a:r>
              <a:rPr lang="en-US" dirty="0" smtClean="0"/>
              <a:t>Giving </a:t>
            </a:r>
            <a:r>
              <a:rPr lang="en-US" dirty="0"/>
              <a:t>legal </a:t>
            </a:r>
            <a:r>
              <a:rPr lang="en-US" dirty="0" smtClean="0"/>
              <a:t>advice through advertising/marketing efforts</a:t>
            </a:r>
            <a:endParaRPr lang="en-US" dirty="0"/>
          </a:p>
          <a:p>
            <a:r>
              <a:rPr lang="en-US" dirty="0" smtClean="0"/>
              <a:t>Using </a:t>
            </a:r>
            <a:r>
              <a:rPr lang="en-US" dirty="0"/>
              <a:t>subjective language </a:t>
            </a:r>
            <a:r>
              <a:rPr lang="en-US" dirty="0" smtClean="0"/>
              <a:t>when referring </a:t>
            </a:r>
            <a:r>
              <a:rPr lang="en-US" dirty="0"/>
              <a:t>to attorney or firm</a:t>
            </a:r>
          </a:p>
          <a:p>
            <a:r>
              <a:rPr lang="en-US" dirty="0" smtClean="0"/>
              <a:t>Creating </a:t>
            </a:r>
            <a:r>
              <a:rPr lang="en-US" dirty="0"/>
              <a:t>unjustified expectations</a:t>
            </a:r>
          </a:p>
          <a:p>
            <a:r>
              <a:rPr lang="en-US" dirty="0" smtClean="0"/>
              <a:t>Comparing </a:t>
            </a:r>
            <a:r>
              <a:rPr lang="en-US" dirty="0"/>
              <a:t>attorneys or firms</a:t>
            </a:r>
          </a:p>
          <a:p>
            <a:r>
              <a:rPr lang="en-US" dirty="0" smtClean="0"/>
              <a:t>Talking </a:t>
            </a:r>
            <a:r>
              <a:rPr lang="en-US" dirty="0"/>
              <a:t>about pending cases (material prejudice)</a:t>
            </a:r>
          </a:p>
          <a:p>
            <a:r>
              <a:rPr lang="en-US" dirty="0" smtClean="0"/>
              <a:t>Ignoring </a:t>
            </a:r>
            <a:r>
              <a:rPr lang="en-US" dirty="0"/>
              <a:t>your state’s rules of conduct or multi-jurisdictional considerations</a:t>
            </a:r>
          </a:p>
          <a:p>
            <a:endParaRPr lang="en-US" dirty="0"/>
          </a:p>
        </p:txBody>
      </p:sp>
    </p:spTree>
    <p:extLst>
      <p:ext uri="{BB962C8B-B14F-4D97-AF65-F5344CB8AC3E}">
        <p14:creationId xmlns:p14="http://schemas.microsoft.com/office/powerpoint/2010/main" val="3071721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Authenticity </a:t>
            </a:r>
            <a:endParaRPr lang="en-US" dirty="0"/>
          </a:p>
        </p:txBody>
      </p:sp>
      <p:pic>
        <p:nvPicPr>
          <p:cNvPr id="4" name="Picture 3"/>
          <p:cNvPicPr>
            <a:picLocks noChangeAspect="1"/>
          </p:cNvPicPr>
          <p:nvPr/>
        </p:nvPicPr>
        <p:blipFill>
          <a:blip r:embed="rId2"/>
          <a:stretch>
            <a:fillRect/>
          </a:stretch>
        </p:blipFill>
        <p:spPr>
          <a:xfrm>
            <a:off x="457200" y="1690689"/>
            <a:ext cx="11734800" cy="4486274"/>
          </a:xfrm>
          <a:prstGeom prst="rect">
            <a:avLst/>
          </a:prstGeom>
        </p:spPr>
      </p:pic>
      <p:sp>
        <p:nvSpPr>
          <p:cNvPr id="3" name="Content Placeholder 2"/>
          <p:cNvSpPr>
            <a:spLocks noGrp="1"/>
          </p:cNvSpPr>
          <p:nvPr>
            <p:ph idx="1"/>
          </p:nvPr>
        </p:nvSpPr>
        <p:spPr/>
        <p:txBody>
          <a:bodyPr>
            <a:normAutofit/>
          </a:bodyPr>
          <a:lstStyle/>
          <a:p>
            <a:pPr marL="0" indent="0">
              <a:buNone/>
            </a:pPr>
            <a:r>
              <a:rPr lang="en-US" sz="4000" i="1" dirty="0">
                <a:solidFill>
                  <a:schemeClr val="bg1"/>
                </a:solidFill>
              </a:rPr>
              <a:t>The foundation of </a:t>
            </a:r>
            <a:r>
              <a:rPr lang="en-US" sz="4000" i="1" dirty="0" smtClean="0">
                <a:solidFill>
                  <a:schemeClr val="bg1"/>
                </a:solidFill>
              </a:rPr>
              <a:t>your story rests </a:t>
            </a:r>
            <a:r>
              <a:rPr lang="en-US" sz="4000" i="1" dirty="0">
                <a:solidFill>
                  <a:schemeClr val="bg1"/>
                </a:solidFill>
              </a:rPr>
              <a:t>on authenticity: The ability to tap into </a:t>
            </a:r>
            <a:r>
              <a:rPr lang="en-US" sz="4000" i="1" u="sng" dirty="0">
                <a:solidFill>
                  <a:schemeClr val="bg1"/>
                </a:solidFill>
              </a:rPr>
              <a:t>your</a:t>
            </a:r>
            <a:r>
              <a:rPr lang="en-US" sz="4000" i="1" dirty="0">
                <a:solidFill>
                  <a:schemeClr val="bg1"/>
                </a:solidFill>
              </a:rPr>
              <a:t> genuine, humble, and individual human qualities from which your identity, </a:t>
            </a:r>
            <a:r>
              <a:rPr lang="en-US" sz="4000" i="1" dirty="0" smtClean="0">
                <a:solidFill>
                  <a:schemeClr val="bg1"/>
                </a:solidFill>
              </a:rPr>
              <a:t>personality</a:t>
            </a:r>
            <a:r>
              <a:rPr lang="en-US" sz="4000" i="1" dirty="0">
                <a:solidFill>
                  <a:schemeClr val="bg1"/>
                </a:solidFill>
              </a:rPr>
              <a:t>, and character stem</a:t>
            </a:r>
            <a:r>
              <a:rPr lang="en-US" sz="4000" i="1" dirty="0" smtClean="0">
                <a:solidFill>
                  <a:schemeClr val="bg1"/>
                </a:solidFill>
              </a:rPr>
              <a:t>. </a:t>
            </a:r>
            <a:r>
              <a:rPr lang="en-US" sz="1400" i="1" dirty="0" smtClean="0">
                <a:solidFill>
                  <a:schemeClr val="bg1"/>
                </a:solidFill>
              </a:rPr>
              <a:t>– Neal Patel</a:t>
            </a:r>
            <a:endParaRPr lang="en-US" sz="1400" i="1" dirty="0">
              <a:solidFill>
                <a:schemeClr val="bg1"/>
              </a:solidFill>
            </a:endParaRPr>
          </a:p>
        </p:txBody>
      </p:sp>
    </p:spTree>
    <p:extLst>
      <p:ext uri="{BB962C8B-B14F-4D97-AF65-F5344CB8AC3E}">
        <p14:creationId xmlns:p14="http://schemas.microsoft.com/office/powerpoint/2010/main" val="1296210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building your personal/firm story </a:t>
            </a:r>
            <a:endParaRPr lang="en-US" dirty="0"/>
          </a:p>
        </p:txBody>
      </p:sp>
      <p:sp>
        <p:nvSpPr>
          <p:cNvPr id="3" name="Content Placeholder 2"/>
          <p:cNvSpPr>
            <a:spLocks noGrp="1"/>
          </p:cNvSpPr>
          <p:nvPr>
            <p:ph sz="half" idx="1"/>
          </p:nvPr>
        </p:nvSpPr>
        <p:spPr/>
        <p:txBody>
          <a:bodyPr>
            <a:normAutofit lnSpcReduction="10000"/>
          </a:bodyPr>
          <a:lstStyle/>
          <a:p>
            <a:r>
              <a:rPr lang="en-US" dirty="0"/>
              <a:t>Determine your unique value </a:t>
            </a:r>
            <a:r>
              <a:rPr lang="en-US" dirty="0" smtClean="0"/>
              <a:t>proposition</a:t>
            </a:r>
          </a:p>
          <a:p>
            <a:r>
              <a:rPr lang="en-US" dirty="0" smtClean="0"/>
              <a:t>Find </a:t>
            </a:r>
            <a:r>
              <a:rPr lang="en-US" dirty="0"/>
              <a:t>out how others see </a:t>
            </a:r>
            <a:r>
              <a:rPr lang="en-US" dirty="0" smtClean="0"/>
              <a:t>you</a:t>
            </a:r>
          </a:p>
          <a:p>
            <a:r>
              <a:rPr lang="en-US" dirty="0"/>
              <a:t>Identify your </a:t>
            </a:r>
            <a:r>
              <a:rPr lang="en-US" dirty="0" smtClean="0"/>
              <a:t>goals</a:t>
            </a:r>
          </a:p>
          <a:p>
            <a:r>
              <a:rPr lang="en-US" dirty="0"/>
              <a:t>Identify your target </a:t>
            </a:r>
            <a:r>
              <a:rPr lang="en-US" dirty="0" smtClean="0"/>
              <a:t>audience</a:t>
            </a:r>
          </a:p>
          <a:p>
            <a:r>
              <a:rPr lang="en-US" dirty="0"/>
              <a:t>Pay attention to the </a:t>
            </a:r>
            <a:r>
              <a:rPr lang="en-US" dirty="0" smtClean="0"/>
              <a:t>details</a:t>
            </a:r>
          </a:p>
          <a:p>
            <a:r>
              <a:rPr lang="en-US" dirty="0"/>
              <a:t>Update </a:t>
            </a:r>
            <a:r>
              <a:rPr lang="en-US" i="1" dirty="0" smtClean="0"/>
              <a:t>everything</a:t>
            </a:r>
            <a:r>
              <a:rPr lang="en-US" dirty="0" smtClean="0"/>
              <a:t> to reflect your newly discovered brand</a:t>
            </a:r>
          </a:p>
          <a:p>
            <a:pPr marL="0" indent="0">
              <a:buNone/>
            </a:pPr>
            <a:endParaRPr lang="en-US" dirty="0" smtClean="0"/>
          </a:p>
          <a:p>
            <a:pPr marL="0" indent="0">
              <a:buNone/>
            </a:pPr>
            <a:r>
              <a:rPr lang="en-US" sz="900" dirty="0"/>
              <a:t>http://www.salary.com/sell-yourself-14-steps-to-creating-a-powerful-personal-brand/slide/15</a:t>
            </a:r>
            <a:r>
              <a:rPr lang="en-US" sz="900" dirty="0" smtClean="0"/>
              <a:t>/</a:t>
            </a:r>
          </a:p>
          <a:p>
            <a:pPr marL="0" indent="0">
              <a:buNone/>
            </a:pPr>
            <a:endParaRPr lang="en-US" sz="900" dirty="0" smtClean="0"/>
          </a:p>
          <a:p>
            <a:endParaRPr lang="en-US" dirty="0"/>
          </a:p>
        </p:txBody>
      </p:sp>
      <p:sp>
        <p:nvSpPr>
          <p:cNvPr id="4" name="Content Placeholder 3"/>
          <p:cNvSpPr>
            <a:spLocks noGrp="1"/>
          </p:cNvSpPr>
          <p:nvPr>
            <p:ph sz="half" idx="2"/>
          </p:nvPr>
        </p:nvSpPr>
        <p:spPr/>
        <p:txBody>
          <a:bodyPr>
            <a:normAutofit lnSpcReduction="10000"/>
          </a:bodyPr>
          <a:lstStyle/>
          <a:p>
            <a:r>
              <a:rPr lang="en-US" dirty="0"/>
              <a:t>Become a social </a:t>
            </a:r>
            <a:r>
              <a:rPr lang="en-US" dirty="0" smtClean="0"/>
              <a:t>networker</a:t>
            </a:r>
          </a:p>
          <a:p>
            <a:r>
              <a:rPr lang="en-US" dirty="0" smtClean="0"/>
              <a:t>Build your website around your brand</a:t>
            </a:r>
          </a:p>
          <a:p>
            <a:r>
              <a:rPr lang="en-US" dirty="0" smtClean="0"/>
              <a:t>Blog</a:t>
            </a:r>
          </a:p>
          <a:p>
            <a:r>
              <a:rPr lang="en-US" dirty="0"/>
              <a:t>Get </a:t>
            </a:r>
            <a:r>
              <a:rPr lang="en-US" dirty="0" smtClean="0"/>
              <a:t>published</a:t>
            </a:r>
          </a:p>
          <a:p>
            <a:r>
              <a:rPr lang="en-US" dirty="0"/>
              <a:t>Go </a:t>
            </a:r>
            <a:r>
              <a:rPr lang="en-US" dirty="0" smtClean="0"/>
              <a:t>offline</a:t>
            </a:r>
          </a:p>
          <a:p>
            <a:r>
              <a:rPr lang="en-US" dirty="0"/>
              <a:t>Tend to your marketing </a:t>
            </a:r>
            <a:r>
              <a:rPr lang="en-US" dirty="0" smtClean="0"/>
              <a:t>network</a:t>
            </a:r>
          </a:p>
          <a:p>
            <a:r>
              <a:rPr lang="en-US" dirty="0"/>
              <a:t>Review your </a:t>
            </a:r>
            <a:r>
              <a:rPr lang="en-US" dirty="0" smtClean="0"/>
              <a:t>story </a:t>
            </a:r>
            <a:r>
              <a:rPr lang="en-US" dirty="0"/>
              <a:t>(and how you portray it) frequently</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6160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1000"/>
                                        <p:tgtEl>
                                          <p:spTgt spid="4">
                                            <p:txEl>
                                              <p:pRg st="2" end="2"/>
                                            </p:txEl>
                                          </p:spTgt>
                                        </p:tgtEl>
                                      </p:cBhvr>
                                    </p:animEffect>
                                    <p:anim calcmode="lin" valueType="num">
                                      <p:cBhvr>
                                        <p:cTn id="6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fade">
                                      <p:cBhvr>
                                        <p:cTn id="70" dur="1000"/>
                                        <p:tgtEl>
                                          <p:spTgt spid="4">
                                            <p:txEl>
                                              <p:pRg st="3" end="3"/>
                                            </p:txEl>
                                          </p:spTgt>
                                        </p:tgtEl>
                                      </p:cBhvr>
                                    </p:animEffect>
                                    <p:anim calcmode="lin" valueType="num">
                                      <p:cBhvr>
                                        <p:cTn id="7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Effect transition="in" filter="fade">
                                      <p:cBhvr>
                                        <p:cTn id="77" dur="1000"/>
                                        <p:tgtEl>
                                          <p:spTgt spid="4">
                                            <p:txEl>
                                              <p:pRg st="4" end="4"/>
                                            </p:txEl>
                                          </p:spTgt>
                                        </p:tgtEl>
                                      </p:cBhvr>
                                    </p:animEffect>
                                    <p:anim calcmode="lin" valueType="num">
                                      <p:cBhvr>
                                        <p:cTn id="7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5" end="5"/>
                                            </p:txEl>
                                          </p:spTgt>
                                        </p:tgtEl>
                                        <p:attrNameLst>
                                          <p:attrName>style.visibility</p:attrName>
                                        </p:attrNameLst>
                                      </p:cBhvr>
                                      <p:to>
                                        <p:strVal val="visible"/>
                                      </p:to>
                                    </p:set>
                                    <p:animEffect transition="in" filter="fade">
                                      <p:cBhvr>
                                        <p:cTn id="84" dur="1000"/>
                                        <p:tgtEl>
                                          <p:spTgt spid="4">
                                            <p:txEl>
                                              <p:pRg st="5" end="5"/>
                                            </p:txEl>
                                          </p:spTgt>
                                        </p:tgtEl>
                                      </p:cBhvr>
                                    </p:animEffect>
                                    <p:anim calcmode="lin" valueType="num">
                                      <p:cBhvr>
                                        <p:cTn id="8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Effect transition="in" filter="fade">
                                      <p:cBhvr>
                                        <p:cTn id="91" dur="1000"/>
                                        <p:tgtEl>
                                          <p:spTgt spid="4">
                                            <p:txEl>
                                              <p:pRg st="6" end="6"/>
                                            </p:txEl>
                                          </p:spTgt>
                                        </p:tgtEl>
                                      </p:cBhvr>
                                    </p:animEffect>
                                    <p:anim calcmode="lin" valueType="num">
                                      <p:cBhvr>
                                        <p:cTn id="9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a:t>
            </a:r>
            <a:endParaRPr lang="en-US" dirty="0"/>
          </a:p>
        </p:txBody>
      </p:sp>
      <p:sp>
        <p:nvSpPr>
          <p:cNvPr id="3" name="Text Placeholder 2"/>
          <p:cNvSpPr>
            <a:spLocks noGrp="1"/>
          </p:cNvSpPr>
          <p:nvPr>
            <p:ph type="body" idx="1"/>
          </p:nvPr>
        </p:nvSpPr>
        <p:spPr/>
        <p:txBody>
          <a:bodyPr/>
          <a:lstStyle/>
          <a:p>
            <a:r>
              <a:rPr lang="en-US" dirty="0" smtClean="0"/>
              <a:t>Marketing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Where should you focus your marketing efforts? </a:t>
            </a:r>
          </a:p>
          <a:p>
            <a:r>
              <a:rPr lang="en-US" dirty="0" smtClean="0"/>
              <a:t>What marketing devices will your clients/prospects be most likely to “see”?</a:t>
            </a:r>
          </a:p>
          <a:p>
            <a:r>
              <a:rPr lang="en-US" dirty="0" smtClean="0"/>
              <a:t>What consistent message do you want your clients/prospects to remember? </a:t>
            </a:r>
          </a:p>
          <a:p>
            <a:r>
              <a:rPr lang="en-US" dirty="0" smtClean="0"/>
              <a:t>How will you measure the impact of your marketing efforts?</a:t>
            </a:r>
          </a:p>
          <a:p>
            <a:endParaRPr lang="en-US" dirty="0" smtClean="0"/>
          </a:p>
          <a:p>
            <a:endParaRPr lang="en-US" dirty="0" smtClean="0"/>
          </a:p>
        </p:txBody>
      </p:sp>
      <p:sp>
        <p:nvSpPr>
          <p:cNvPr id="5" name="Text Placeholder 4"/>
          <p:cNvSpPr>
            <a:spLocks noGrp="1"/>
          </p:cNvSpPr>
          <p:nvPr>
            <p:ph type="body" sz="quarter" idx="3"/>
          </p:nvPr>
        </p:nvSpPr>
        <p:spPr/>
        <p:txBody>
          <a:bodyPr/>
          <a:lstStyle/>
          <a:p>
            <a:r>
              <a:rPr lang="en-US" dirty="0" smtClean="0"/>
              <a:t>Business Development </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What events should you attend?</a:t>
            </a:r>
          </a:p>
          <a:p>
            <a:r>
              <a:rPr lang="en-US" dirty="0" smtClean="0"/>
              <a:t>What events should you sponsor/host?</a:t>
            </a:r>
          </a:p>
          <a:p>
            <a:r>
              <a:rPr lang="en-US" dirty="0" smtClean="0"/>
              <a:t>What will be your consistent, memorable and authentic pitch?</a:t>
            </a:r>
          </a:p>
          <a:p>
            <a:r>
              <a:rPr lang="en-US" dirty="0" smtClean="0"/>
              <a:t>Where should you focus your external efforts (speaking, publishing, blogging)? </a:t>
            </a:r>
          </a:p>
          <a:p>
            <a:r>
              <a:rPr lang="en-US" dirty="0" smtClean="0"/>
              <a:t>How will you measure the impact of your business development efforts? </a:t>
            </a:r>
            <a:endParaRPr lang="en-US" dirty="0"/>
          </a:p>
        </p:txBody>
      </p:sp>
    </p:spTree>
    <p:extLst>
      <p:ext uri="{BB962C8B-B14F-4D97-AF65-F5344CB8AC3E}">
        <p14:creationId xmlns:p14="http://schemas.microsoft.com/office/powerpoint/2010/main" val="1348584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837793" y="1324303"/>
            <a:ext cx="6258910" cy="3641835"/>
          </a:xfrm>
          <a:prstGeom prst="rect">
            <a:avLst/>
          </a:prstGeom>
        </p:spPr>
      </p:pic>
    </p:spTree>
    <p:extLst>
      <p:ext uri="{BB962C8B-B14F-4D97-AF65-F5344CB8AC3E}">
        <p14:creationId xmlns:p14="http://schemas.microsoft.com/office/powerpoint/2010/main" val="3165137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66"/>
          </a:solidFill>
        </p:spPr>
        <p:txBody>
          <a:bodyPr>
            <a:normAutofit fontScale="90000"/>
          </a:bodyPr>
          <a:lstStyle/>
          <a:p>
            <a:r>
              <a:rPr lang="en-US" dirty="0" smtClean="0"/>
              <a:t>For more information on how to refine your efforts and add to your bottom line, please give me a call!</a:t>
            </a:r>
            <a:endParaRPr lang="en-US" dirty="0"/>
          </a:p>
        </p:txBody>
      </p:sp>
      <p:sp>
        <p:nvSpPr>
          <p:cNvPr id="3" name="Text Placeholder 2"/>
          <p:cNvSpPr>
            <a:spLocks noGrp="1"/>
          </p:cNvSpPr>
          <p:nvPr>
            <p:ph type="body" idx="1"/>
          </p:nvPr>
        </p:nvSpPr>
        <p:spPr>
          <a:xfrm>
            <a:off x="831850" y="4589463"/>
            <a:ext cx="10515600" cy="1700978"/>
          </a:xfrm>
        </p:spPr>
        <p:txBody>
          <a:bodyPr>
            <a:noAutofit/>
          </a:bodyPr>
          <a:lstStyle/>
          <a:p>
            <a:r>
              <a:rPr lang="en-US" sz="1600" dirty="0" smtClean="0">
                <a:solidFill>
                  <a:schemeClr val="tx1"/>
                </a:solidFill>
              </a:rPr>
              <a:t>Thank you for your time and attention.  </a:t>
            </a:r>
          </a:p>
          <a:p>
            <a:r>
              <a:rPr lang="en-US" sz="1600" dirty="0" smtClean="0">
                <a:solidFill>
                  <a:schemeClr val="tx1"/>
                </a:solidFill>
              </a:rPr>
              <a:t>Tea Hoffmann, Esq. </a:t>
            </a:r>
          </a:p>
          <a:p>
            <a:r>
              <a:rPr lang="en-US" sz="1600" dirty="0" smtClean="0">
                <a:solidFill>
                  <a:schemeClr val="tx1"/>
                </a:solidFill>
              </a:rPr>
              <a:t>Law Strategy Corp.  </a:t>
            </a:r>
          </a:p>
          <a:p>
            <a:r>
              <a:rPr lang="en-US" sz="1600" dirty="0" smtClean="0">
                <a:solidFill>
                  <a:schemeClr val="tx1"/>
                </a:solidFill>
              </a:rPr>
              <a:t>615-330-5129</a:t>
            </a:r>
          </a:p>
          <a:p>
            <a:r>
              <a:rPr lang="en-US" sz="1600" dirty="0" smtClean="0">
                <a:solidFill>
                  <a:schemeClr val="tx1"/>
                </a:solidFill>
                <a:hlinkClick r:id="rId2"/>
              </a:rPr>
              <a:t>teahoffmann@lawstrategycorp.com</a:t>
            </a:r>
            <a:r>
              <a:rPr lang="en-US" sz="1600" dirty="0" smtClean="0">
                <a:solidFill>
                  <a:schemeClr val="tx1"/>
                </a:solidFill>
              </a:rPr>
              <a:t> </a:t>
            </a:r>
            <a:endParaRPr lang="en-US" sz="1600" dirty="0">
              <a:solidFill>
                <a:schemeClr val="tx1"/>
              </a:solidFill>
            </a:endParaRPr>
          </a:p>
        </p:txBody>
      </p:sp>
    </p:spTree>
    <p:extLst>
      <p:ext uri="{BB962C8B-B14F-4D97-AF65-F5344CB8AC3E}">
        <p14:creationId xmlns:p14="http://schemas.microsoft.com/office/powerpoint/2010/main" val="3666440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dirty="0"/>
              <a:t>M</a:t>
            </a:r>
            <a:r>
              <a:rPr lang="en-US" dirty="0" smtClean="0"/>
              <a:t>arketing vs. business development</a:t>
            </a:r>
          </a:p>
          <a:p>
            <a:r>
              <a:rPr lang="en-US" dirty="0" smtClean="0"/>
              <a:t>4 rules for a good story </a:t>
            </a:r>
          </a:p>
          <a:p>
            <a:r>
              <a:rPr lang="en-US" dirty="0" smtClean="0"/>
              <a:t>Telling your personal/firm story </a:t>
            </a:r>
          </a:p>
          <a:p>
            <a:r>
              <a:rPr lang="en-US" dirty="0" smtClean="0"/>
              <a:t>Ethical guidelines</a:t>
            </a:r>
          </a:p>
          <a:p>
            <a:r>
              <a:rPr lang="en-US" dirty="0" smtClean="0"/>
              <a:t>Steps to creating your personal/firm story </a:t>
            </a:r>
          </a:p>
          <a:p>
            <a:endParaRPr lang="en-US" dirty="0" smtClean="0"/>
          </a:p>
          <a:p>
            <a:endParaRPr lang="en-US" dirty="0" smtClean="0"/>
          </a:p>
          <a:p>
            <a:endParaRPr lang="en-US" dirty="0"/>
          </a:p>
        </p:txBody>
      </p:sp>
    </p:spTree>
    <p:extLst>
      <p:ext uri="{BB962C8B-B14F-4D97-AF65-F5344CB8AC3E}">
        <p14:creationId xmlns:p14="http://schemas.microsoft.com/office/powerpoint/2010/main" val="1515293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to be clear…</a:t>
            </a:r>
            <a:endParaRPr lang="en-US" dirty="0"/>
          </a:p>
        </p:txBody>
      </p:sp>
      <p:pic>
        <p:nvPicPr>
          <p:cNvPr id="5" name="Content Placeholder 4"/>
          <p:cNvPicPr>
            <a:picLocks noGrp="1" noChangeAspect="1"/>
          </p:cNvPicPr>
          <p:nvPr>
            <p:ph idx="1"/>
          </p:nvPr>
        </p:nvPicPr>
        <p:blipFill>
          <a:blip r:embed="rId5"/>
          <a:stretch>
            <a:fillRect/>
          </a:stretch>
        </p:blipFill>
        <p:spPr>
          <a:xfrm>
            <a:off x="2365813" y="3105808"/>
            <a:ext cx="4188099" cy="2819416"/>
          </a:xfrm>
          <a:prstGeom prst="rect">
            <a:avLst/>
          </a:prstGeom>
        </p:spPr>
      </p:pic>
      <p:pic>
        <p:nvPicPr>
          <p:cNvPr id="6" name="Picture 5"/>
          <p:cNvPicPr>
            <a:picLocks noChangeAspect="1"/>
          </p:cNvPicPr>
          <p:nvPr/>
        </p:nvPicPr>
        <p:blipFill>
          <a:blip r:embed="rId6"/>
          <a:stretch>
            <a:fillRect/>
          </a:stretch>
        </p:blipFill>
        <p:spPr>
          <a:xfrm>
            <a:off x="5475890" y="1027906"/>
            <a:ext cx="6096000" cy="4572000"/>
          </a:xfrm>
          <a:prstGeom prst="rect">
            <a:avLst/>
          </a:prstGeom>
        </p:spPr>
      </p:pic>
      <p:pic>
        <p:nvPicPr>
          <p:cNvPr id="7" name="Picture 6"/>
          <p:cNvPicPr>
            <a:picLocks noChangeAspect="1"/>
          </p:cNvPicPr>
          <p:nvPr/>
        </p:nvPicPr>
        <p:blipFill>
          <a:blip r:embed="rId7"/>
          <a:stretch>
            <a:fillRect/>
          </a:stretch>
        </p:blipFill>
        <p:spPr>
          <a:xfrm>
            <a:off x="1124771" y="1582861"/>
            <a:ext cx="1914525" cy="2390775"/>
          </a:xfrm>
          <a:prstGeom prst="rect">
            <a:avLst/>
          </a:prstGeom>
        </p:spPr>
      </p:pic>
      <p:pic>
        <p:nvPicPr>
          <p:cNvPr id="8" name="Picture 7"/>
          <p:cNvPicPr>
            <a:picLocks noChangeAspect="1"/>
          </p:cNvPicPr>
          <p:nvPr/>
        </p:nvPicPr>
        <p:blipFill>
          <a:blip r:embed="rId8"/>
          <a:stretch>
            <a:fillRect/>
          </a:stretch>
        </p:blipFill>
        <p:spPr>
          <a:xfrm>
            <a:off x="2272424" y="2202276"/>
            <a:ext cx="8562975" cy="3038475"/>
          </a:xfrm>
          <a:prstGeom prst="rect">
            <a:avLst/>
          </a:prstGeom>
        </p:spPr>
      </p:pic>
    </p:spTree>
    <p:extLst>
      <p:ext uri="{BB962C8B-B14F-4D97-AF65-F5344CB8AC3E}">
        <p14:creationId xmlns:p14="http://schemas.microsoft.com/office/powerpoint/2010/main" val="103337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news &amp; the bad news</a:t>
            </a:r>
            <a:endParaRPr lang="en-US" dirty="0"/>
          </a:p>
        </p:txBody>
      </p:sp>
      <p:sp>
        <p:nvSpPr>
          <p:cNvPr id="4" name="Content Placeholder 3"/>
          <p:cNvSpPr>
            <a:spLocks noGrp="1"/>
          </p:cNvSpPr>
          <p:nvPr>
            <p:ph sz="half" idx="1"/>
          </p:nvPr>
        </p:nvSpPr>
        <p:spPr/>
        <p:txBody>
          <a:bodyPr/>
          <a:lstStyle/>
          <a:p>
            <a:r>
              <a:rPr lang="en-US" dirty="0" smtClean="0"/>
              <a:t>Nothing has really changed…ever!</a:t>
            </a:r>
          </a:p>
          <a:p>
            <a:pPr lvl="1"/>
            <a:r>
              <a:rPr lang="en-US" dirty="0" smtClean="0"/>
              <a:t>Do really good work</a:t>
            </a:r>
          </a:p>
          <a:p>
            <a:pPr lvl="1"/>
            <a:r>
              <a:rPr lang="en-US" dirty="0" smtClean="0"/>
              <a:t>Treat people well</a:t>
            </a:r>
          </a:p>
          <a:p>
            <a:pPr lvl="1"/>
            <a:r>
              <a:rPr lang="en-US" dirty="0" smtClean="0"/>
              <a:t>Know the law </a:t>
            </a:r>
          </a:p>
          <a:p>
            <a:pPr lvl="1"/>
            <a:r>
              <a:rPr lang="en-US" dirty="0" smtClean="0"/>
              <a:t>Get involved in the community</a:t>
            </a:r>
          </a:p>
          <a:p>
            <a:pPr lvl="1"/>
            <a:r>
              <a:rPr lang="en-US" dirty="0" smtClean="0"/>
              <a:t>Join the right clubs, religious entities, community/civic boards</a:t>
            </a:r>
          </a:p>
          <a:p>
            <a:pPr lvl="1"/>
            <a:r>
              <a:rPr lang="en-US" dirty="0" smtClean="0"/>
              <a:t>Gain credibility/visibility in an area that you like and/or where you can make the most money </a:t>
            </a:r>
            <a:endParaRPr lang="en-US" dirty="0"/>
          </a:p>
        </p:txBody>
      </p:sp>
      <p:sp>
        <p:nvSpPr>
          <p:cNvPr id="5" name="Content Placeholder 4"/>
          <p:cNvSpPr>
            <a:spLocks noGrp="1"/>
          </p:cNvSpPr>
          <p:nvPr>
            <p:ph sz="half" idx="2"/>
          </p:nvPr>
        </p:nvSpPr>
        <p:spPr/>
        <p:txBody>
          <a:bodyPr/>
          <a:lstStyle/>
          <a:p>
            <a:r>
              <a:rPr lang="en-US" dirty="0" smtClean="0"/>
              <a:t>Everything has changed!  And it is NOT over!</a:t>
            </a:r>
          </a:p>
          <a:p>
            <a:pPr lvl="1"/>
            <a:r>
              <a:rPr lang="en-US" dirty="0" smtClean="0"/>
              <a:t>Glut of attorneys on the market</a:t>
            </a:r>
          </a:p>
          <a:p>
            <a:pPr lvl="1"/>
            <a:r>
              <a:rPr lang="en-US" dirty="0" smtClean="0"/>
              <a:t>Client demands on price versus value/quality</a:t>
            </a:r>
          </a:p>
          <a:p>
            <a:pPr lvl="1"/>
            <a:r>
              <a:rPr lang="en-US" dirty="0" smtClean="0"/>
              <a:t>Internet</a:t>
            </a:r>
          </a:p>
          <a:p>
            <a:pPr lvl="1"/>
            <a:r>
              <a:rPr lang="en-US" dirty="0" smtClean="0"/>
              <a:t>Social media</a:t>
            </a:r>
          </a:p>
          <a:p>
            <a:pPr lvl="1"/>
            <a:r>
              <a:rPr lang="en-US" dirty="0" smtClean="0"/>
              <a:t>Advertising</a:t>
            </a:r>
          </a:p>
          <a:p>
            <a:pPr lvl="1"/>
            <a:r>
              <a:rPr lang="en-US" dirty="0" smtClean="0"/>
              <a:t>Expertise building</a:t>
            </a:r>
          </a:p>
          <a:p>
            <a:pPr lvl="1"/>
            <a:r>
              <a:rPr lang="en-US" dirty="0" smtClean="0"/>
              <a:t>Personalities/status </a:t>
            </a:r>
            <a:endParaRPr lang="en-US" dirty="0"/>
          </a:p>
        </p:txBody>
      </p:sp>
    </p:spTree>
    <p:extLst>
      <p:ext uri="{BB962C8B-B14F-4D97-AF65-F5344CB8AC3E}">
        <p14:creationId xmlns:p14="http://schemas.microsoft.com/office/powerpoint/2010/main" val="16241949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accel="24000" fill="hold" nodeType="clickEffect" p14:presetBounceEnd="30000">
                                      <p:stCondLst>
                                        <p:cond delay="1000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14:bounceEnd="30000">
                                          <p:cBhvr additive="base">
                                            <p:cTn id="11" dur="2000" fill="hold"/>
                                            <p:tgtEl>
                                              <p:spTgt spid="4">
                                                <p:txEl>
                                                  <p:pRg st="1" end="1"/>
                                                </p:txEl>
                                              </p:spTgt>
                                            </p:tgtEl>
                                            <p:attrNameLst>
                                              <p:attrName>ppt_x</p:attrName>
                                            </p:attrNameLst>
                                          </p:cBhvr>
                                          <p:tavLst>
                                            <p:tav tm="0">
                                              <p:val>
                                                <p:strVal val="0-#ppt_w/2"/>
                                              </p:val>
                                            </p:tav>
                                            <p:tav tm="100000">
                                              <p:val>
                                                <p:strVal val="#ppt_x"/>
                                              </p:val>
                                            </p:tav>
                                          </p:tavLst>
                                        </p:anim>
                                        <p:anim calcmode="lin" valueType="num" p14:bounceEnd="30000">
                                          <p:cBhvr additive="base">
                                            <p:cTn id="12"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accel="24000" fill="hold" nodeType="clickEffect" p14:presetBounceEnd="30000">
                                      <p:stCondLst>
                                        <p:cond delay="1000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14:bounceEnd="30000">
                                          <p:cBhvr additive="base">
                                            <p:cTn id="17" dur="2000" fill="hold"/>
                                            <p:tgtEl>
                                              <p:spTgt spid="4">
                                                <p:txEl>
                                                  <p:pRg st="2" end="2"/>
                                                </p:txEl>
                                              </p:spTgt>
                                            </p:tgtEl>
                                            <p:attrNameLst>
                                              <p:attrName>ppt_x</p:attrName>
                                            </p:attrNameLst>
                                          </p:cBhvr>
                                          <p:tavLst>
                                            <p:tav tm="0">
                                              <p:val>
                                                <p:strVal val="0-#ppt_w/2"/>
                                              </p:val>
                                            </p:tav>
                                            <p:tav tm="100000">
                                              <p:val>
                                                <p:strVal val="#ppt_x"/>
                                              </p:val>
                                            </p:tav>
                                          </p:tavLst>
                                        </p:anim>
                                        <p:anim calcmode="lin" valueType="num" p14:bounceEnd="30000">
                                          <p:cBhvr additive="base">
                                            <p:cTn id="18"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accel="24000" fill="hold" nodeType="clickEffect" p14:presetBounceEnd="30000">
                                      <p:stCondLst>
                                        <p:cond delay="1000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14:bounceEnd="30000">
                                          <p:cBhvr additive="base">
                                            <p:cTn id="23" dur="2000" fill="hold"/>
                                            <p:tgtEl>
                                              <p:spTgt spid="4">
                                                <p:txEl>
                                                  <p:pRg st="3" end="3"/>
                                                </p:txEl>
                                              </p:spTgt>
                                            </p:tgtEl>
                                            <p:attrNameLst>
                                              <p:attrName>ppt_x</p:attrName>
                                            </p:attrNameLst>
                                          </p:cBhvr>
                                          <p:tavLst>
                                            <p:tav tm="0">
                                              <p:val>
                                                <p:strVal val="0-#ppt_w/2"/>
                                              </p:val>
                                            </p:tav>
                                            <p:tav tm="100000">
                                              <p:val>
                                                <p:strVal val="#ppt_x"/>
                                              </p:val>
                                            </p:tav>
                                          </p:tavLst>
                                        </p:anim>
                                        <p:anim calcmode="lin" valueType="num" p14:bounceEnd="30000">
                                          <p:cBhvr additive="base">
                                            <p:cTn id="24"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accel="24000" fill="hold" nodeType="clickEffect" p14:presetBounceEnd="30000">
                                      <p:stCondLst>
                                        <p:cond delay="1000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14:bounceEnd="30000">
                                          <p:cBhvr additive="base">
                                            <p:cTn id="29" dur="2000" fill="hold"/>
                                            <p:tgtEl>
                                              <p:spTgt spid="4">
                                                <p:txEl>
                                                  <p:pRg st="4" end="4"/>
                                                </p:txEl>
                                              </p:spTgt>
                                            </p:tgtEl>
                                            <p:attrNameLst>
                                              <p:attrName>ppt_x</p:attrName>
                                            </p:attrNameLst>
                                          </p:cBhvr>
                                          <p:tavLst>
                                            <p:tav tm="0">
                                              <p:val>
                                                <p:strVal val="0-#ppt_w/2"/>
                                              </p:val>
                                            </p:tav>
                                            <p:tav tm="100000">
                                              <p:val>
                                                <p:strVal val="#ppt_x"/>
                                              </p:val>
                                            </p:tav>
                                          </p:tavLst>
                                        </p:anim>
                                        <p:anim calcmode="lin" valueType="num" p14:bounceEnd="30000">
                                          <p:cBhvr additive="base">
                                            <p:cTn id="30"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accel="24000" fill="hold" nodeType="clickEffect" p14:presetBounceEnd="30000">
                                      <p:stCondLst>
                                        <p:cond delay="1000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14:bounceEnd="30000">
                                          <p:cBhvr additive="base">
                                            <p:cTn id="35" dur="2000" fill="hold"/>
                                            <p:tgtEl>
                                              <p:spTgt spid="4">
                                                <p:txEl>
                                                  <p:pRg st="5" end="5"/>
                                                </p:txEl>
                                              </p:spTgt>
                                            </p:tgtEl>
                                            <p:attrNameLst>
                                              <p:attrName>ppt_x</p:attrName>
                                            </p:attrNameLst>
                                          </p:cBhvr>
                                          <p:tavLst>
                                            <p:tav tm="0">
                                              <p:val>
                                                <p:strVal val="0-#ppt_w/2"/>
                                              </p:val>
                                            </p:tav>
                                            <p:tav tm="100000">
                                              <p:val>
                                                <p:strVal val="#ppt_x"/>
                                              </p:val>
                                            </p:tav>
                                          </p:tavLst>
                                        </p:anim>
                                        <p:anim calcmode="lin" valueType="num" p14:bounceEnd="30000">
                                          <p:cBhvr additive="base">
                                            <p:cTn id="36"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accel="24000" fill="hold" nodeType="clickEffect" p14:presetBounceEnd="30000">
                                      <p:stCondLst>
                                        <p:cond delay="1000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14:bounceEnd="30000">
                                          <p:cBhvr additive="base">
                                            <p:cTn id="41" dur="2000" fill="hold"/>
                                            <p:tgtEl>
                                              <p:spTgt spid="4">
                                                <p:txEl>
                                                  <p:pRg st="6" end="6"/>
                                                </p:txEl>
                                              </p:spTgt>
                                            </p:tgtEl>
                                            <p:attrNameLst>
                                              <p:attrName>ppt_x</p:attrName>
                                            </p:attrNameLst>
                                          </p:cBhvr>
                                          <p:tavLst>
                                            <p:tav tm="0">
                                              <p:val>
                                                <p:strVal val="0-#ppt_w/2"/>
                                              </p:val>
                                            </p:tav>
                                            <p:tav tm="100000">
                                              <p:val>
                                                <p:strVal val="#ppt_x"/>
                                              </p:val>
                                            </p:tav>
                                          </p:tavLst>
                                        </p:anim>
                                        <p:anim calcmode="lin" valueType="num" p14:bounceEnd="30000">
                                          <p:cBhvr additive="base">
                                            <p:cTn id="42"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12000"/>
                                </p:stCondLst>
                                <p:childTnLst>
                                  <p:par>
                                    <p:cTn id="44" presetID="2" presetClass="entr" presetSubtype="4" fill="hold" nodeType="after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 calcmode="lin" valueType="num">
                                          <p:cBhvr additive="base">
                                            <p:cTn id="46"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7"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accel="40000" decel="60000" fill="hold"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 calcmode="lin" valueType="num">
                                          <p:cBhvr additive="base">
                                            <p:cTn id="52"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accel="40000" decel="60000" fill="hold" nodeType="clickEffect">
                                      <p:stCondLst>
                                        <p:cond delay="10000"/>
                                      </p:stCondLst>
                                      <p:childTnLst>
                                        <p:set>
                                          <p:cBhvr>
                                            <p:cTn id="57" dur="1" fill="hold">
                                              <p:stCondLst>
                                                <p:cond delay="0"/>
                                              </p:stCondLst>
                                            </p:cTn>
                                            <p:tgtEl>
                                              <p:spTgt spid="5">
                                                <p:txEl>
                                                  <p:pRg st="2" end="2"/>
                                                </p:txEl>
                                              </p:spTgt>
                                            </p:tgtEl>
                                            <p:attrNameLst>
                                              <p:attrName>style.visibility</p:attrName>
                                            </p:attrNameLst>
                                          </p:cBhvr>
                                          <p:to>
                                            <p:strVal val="visible"/>
                                          </p:to>
                                        </p:set>
                                        <p:anim calcmode="lin" valueType="num">
                                          <p:cBhvr additive="base">
                                            <p:cTn id="58"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accel="40000" decel="60000" fill="hold" nodeType="clickEffect">
                                      <p:stCondLst>
                                        <p:cond delay="10000"/>
                                      </p:stCondLst>
                                      <p:childTnLst>
                                        <p:set>
                                          <p:cBhvr>
                                            <p:cTn id="63" dur="1" fill="hold">
                                              <p:stCondLst>
                                                <p:cond delay="0"/>
                                              </p:stCondLst>
                                            </p:cTn>
                                            <p:tgtEl>
                                              <p:spTgt spid="5">
                                                <p:txEl>
                                                  <p:pRg st="3" end="3"/>
                                                </p:txEl>
                                              </p:spTgt>
                                            </p:tgtEl>
                                            <p:attrNameLst>
                                              <p:attrName>style.visibility</p:attrName>
                                            </p:attrNameLst>
                                          </p:cBhvr>
                                          <p:to>
                                            <p:strVal val="visible"/>
                                          </p:to>
                                        </p:set>
                                        <p:anim calcmode="lin" valueType="num">
                                          <p:cBhvr additive="base">
                                            <p:cTn id="64"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accel="40000" decel="60000" fill="hold" nodeType="clickEffect">
                                      <p:stCondLst>
                                        <p:cond delay="10000"/>
                                      </p:stCondLst>
                                      <p:childTnLst>
                                        <p:set>
                                          <p:cBhvr>
                                            <p:cTn id="69" dur="1" fill="hold">
                                              <p:stCondLst>
                                                <p:cond delay="0"/>
                                              </p:stCondLst>
                                            </p:cTn>
                                            <p:tgtEl>
                                              <p:spTgt spid="5">
                                                <p:txEl>
                                                  <p:pRg st="4" end="4"/>
                                                </p:txEl>
                                              </p:spTgt>
                                            </p:tgtEl>
                                            <p:attrNameLst>
                                              <p:attrName>style.visibility</p:attrName>
                                            </p:attrNameLst>
                                          </p:cBhvr>
                                          <p:to>
                                            <p:strVal val="visible"/>
                                          </p:to>
                                        </p:set>
                                        <p:anim calcmode="lin" valueType="num">
                                          <p:cBhvr additive="base">
                                            <p:cTn id="70"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accel="40000" decel="60000" fill="hold" nodeType="clickEffect">
                                      <p:stCondLst>
                                        <p:cond delay="10000"/>
                                      </p:stCondLst>
                                      <p:childTnLst>
                                        <p:set>
                                          <p:cBhvr>
                                            <p:cTn id="75" dur="1" fill="hold">
                                              <p:stCondLst>
                                                <p:cond delay="0"/>
                                              </p:stCondLst>
                                            </p:cTn>
                                            <p:tgtEl>
                                              <p:spTgt spid="5">
                                                <p:txEl>
                                                  <p:pRg st="5" end="5"/>
                                                </p:txEl>
                                              </p:spTgt>
                                            </p:tgtEl>
                                            <p:attrNameLst>
                                              <p:attrName>style.visibility</p:attrName>
                                            </p:attrNameLst>
                                          </p:cBhvr>
                                          <p:to>
                                            <p:strVal val="visible"/>
                                          </p:to>
                                        </p:set>
                                        <p:anim calcmode="lin" valueType="num">
                                          <p:cBhvr additive="base">
                                            <p:cTn id="76"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2" accel="40000" decel="60000" fill="hold" nodeType="clickEffect">
                                      <p:stCondLst>
                                        <p:cond delay="10000"/>
                                      </p:stCondLst>
                                      <p:childTnLst>
                                        <p:set>
                                          <p:cBhvr>
                                            <p:cTn id="81" dur="1" fill="hold">
                                              <p:stCondLst>
                                                <p:cond delay="0"/>
                                              </p:stCondLst>
                                            </p:cTn>
                                            <p:tgtEl>
                                              <p:spTgt spid="5">
                                                <p:txEl>
                                                  <p:pRg st="6" end="6"/>
                                                </p:txEl>
                                              </p:spTgt>
                                            </p:tgtEl>
                                            <p:attrNameLst>
                                              <p:attrName>style.visibility</p:attrName>
                                            </p:attrNameLst>
                                          </p:cBhvr>
                                          <p:to>
                                            <p:strVal val="visible"/>
                                          </p:to>
                                        </p:set>
                                        <p:anim calcmode="lin" valueType="num">
                                          <p:cBhvr additive="base">
                                            <p:cTn id="82"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accel="40000" decel="60000" fill="hold" nodeType="clickEffect">
                                      <p:stCondLst>
                                        <p:cond delay="10000"/>
                                      </p:stCondLst>
                                      <p:childTnLst>
                                        <p:set>
                                          <p:cBhvr>
                                            <p:cTn id="87" dur="1" fill="hold">
                                              <p:stCondLst>
                                                <p:cond delay="0"/>
                                              </p:stCondLst>
                                            </p:cTn>
                                            <p:tgtEl>
                                              <p:spTgt spid="5">
                                                <p:txEl>
                                                  <p:pRg st="7" end="7"/>
                                                </p:txEl>
                                              </p:spTgt>
                                            </p:tgtEl>
                                            <p:attrNameLst>
                                              <p:attrName>style.visibility</p:attrName>
                                            </p:attrNameLst>
                                          </p:cBhvr>
                                          <p:to>
                                            <p:strVal val="visible"/>
                                          </p:to>
                                        </p:set>
                                        <p:anim calcmode="lin" valueType="num">
                                          <p:cBhvr additive="base">
                                            <p:cTn id="88"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accel="24000" fill="hold" nodeType="clickEffect">
                                      <p:stCondLst>
                                        <p:cond delay="1000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2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accel="24000" fill="hold" nodeType="clickEffect">
                                      <p:stCondLst>
                                        <p:cond delay="1000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accel="24000" fill="hold" nodeType="clickEffect">
                                      <p:stCondLst>
                                        <p:cond delay="1000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2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accel="24000" fill="hold" nodeType="clickEffect">
                                      <p:stCondLst>
                                        <p:cond delay="1000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2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accel="24000" fill="hold" nodeType="clickEffect">
                                      <p:stCondLst>
                                        <p:cond delay="1000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2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accel="24000" fill="hold" nodeType="clickEffect">
                                      <p:stCondLst>
                                        <p:cond delay="1000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2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12000"/>
                                </p:stCondLst>
                                <p:childTnLst>
                                  <p:par>
                                    <p:cTn id="44" presetID="2" presetClass="entr" presetSubtype="4" fill="hold" nodeType="after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 calcmode="lin" valueType="num">
                                          <p:cBhvr additive="base">
                                            <p:cTn id="46"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7"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accel="40000" decel="60000" fill="hold"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 calcmode="lin" valueType="num">
                                          <p:cBhvr additive="base">
                                            <p:cTn id="52"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accel="40000" decel="60000" fill="hold" nodeType="clickEffect">
                                      <p:stCondLst>
                                        <p:cond delay="10000"/>
                                      </p:stCondLst>
                                      <p:childTnLst>
                                        <p:set>
                                          <p:cBhvr>
                                            <p:cTn id="57" dur="1" fill="hold">
                                              <p:stCondLst>
                                                <p:cond delay="0"/>
                                              </p:stCondLst>
                                            </p:cTn>
                                            <p:tgtEl>
                                              <p:spTgt spid="5">
                                                <p:txEl>
                                                  <p:pRg st="2" end="2"/>
                                                </p:txEl>
                                              </p:spTgt>
                                            </p:tgtEl>
                                            <p:attrNameLst>
                                              <p:attrName>style.visibility</p:attrName>
                                            </p:attrNameLst>
                                          </p:cBhvr>
                                          <p:to>
                                            <p:strVal val="visible"/>
                                          </p:to>
                                        </p:set>
                                        <p:anim calcmode="lin" valueType="num">
                                          <p:cBhvr additive="base">
                                            <p:cTn id="58"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accel="40000" decel="60000" fill="hold" nodeType="clickEffect">
                                      <p:stCondLst>
                                        <p:cond delay="10000"/>
                                      </p:stCondLst>
                                      <p:childTnLst>
                                        <p:set>
                                          <p:cBhvr>
                                            <p:cTn id="63" dur="1" fill="hold">
                                              <p:stCondLst>
                                                <p:cond delay="0"/>
                                              </p:stCondLst>
                                            </p:cTn>
                                            <p:tgtEl>
                                              <p:spTgt spid="5">
                                                <p:txEl>
                                                  <p:pRg st="3" end="3"/>
                                                </p:txEl>
                                              </p:spTgt>
                                            </p:tgtEl>
                                            <p:attrNameLst>
                                              <p:attrName>style.visibility</p:attrName>
                                            </p:attrNameLst>
                                          </p:cBhvr>
                                          <p:to>
                                            <p:strVal val="visible"/>
                                          </p:to>
                                        </p:set>
                                        <p:anim calcmode="lin" valueType="num">
                                          <p:cBhvr additive="base">
                                            <p:cTn id="64"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accel="40000" decel="60000" fill="hold" nodeType="clickEffect">
                                      <p:stCondLst>
                                        <p:cond delay="10000"/>
                                      </p:stCondLst>
                                      <p:childTnLst>
                                        <p:set>
                                          <p:cBhvr>
                                            <p:cTn id="69" dur="1" fill="hold">
                                              <p:stCondLst>
                                                <p:cond delay="0"/>
                                              </p:stCondLst>
                                            </p:cTn>
                                            <p:tgtEl>
                                              <p:spTgt spid="5">
                                                <p:txEl>
                                                  <p:pRg st="4" end="4"/>
                                                </p:txEl>
                                              </p:spTgt>
                                            </p:tgtEl>
                                            <p:attrNameLst>
                                              <p:attrName>style.visibility</p:attrName>
                                            </p:attrNameLst>
                                          </p:cBhvr>
                                          <p:to>
                                            <p:strVal val="visible"/>
                                          </p:to>
                                        </p:set>
                                        <p:anim calcmode="lin" valueType="num">
                                          <p:cBhvr additive="base">
                                            <p:cTn id="70"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accel="40000" decel="60000" fill="hold" nodeType="clickEffect">
                                      <p:stCondLst>
                                        <p:cond delay="10000"/>
                                      </p:stCondLst>
                                      <p:childTnLst>
                                        <p:set>
                                          <p:cBhvr>
                                            <p:cTn id="75" dur="1" fill="hold">
                                              <p:stCondLst>
                                                <p:cond delay="0"/>
                                              </p:stCondLst>
                                            </p:cTn>
                                            <p:tgtEl>
                                              <p:spTgt spid="5">
                                                <p:txEl>
                                                  <p:pRg st="5" end="5"/>
                                                </p:txEl>
                                              </p:spTgt>
                                            </p:tgtEl>
                                            <p:attrNameLst>
                                              <p:attrName>style.visibility</p:attrName>
                                            </p:attrNameLst>
                                          </p:cBhvr>
                                          <p:to>
                                            <p:strVal val="visible"/>
                                          </p:to>
                                        </p:set>
                                        <p:anim calcmode="lin" valueType="num">
                                          <p:cBhvr additive="base">
                                            <p:cTn id="76"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2" accel="40000" decel="60000" fill="hold" nodeType="clickEffect">
                                      <p:stCondLst>
                                        <p:cond delay="10000"/>
                                      </p:stCondLst>
                                      <p:childTnLst>
                                        <p:set>
                                          <p:cBhvr>
                                            <p:cTn id="81" dur="1" fill="hold">
                                              <p:stCondLst>
                                                <p:cond delay="0"/>
                                              </p:stCondLst>
                                            </p:cTn>
                                            <p:tgtEl>
                                              <p:spTgt spid="5">
                                                <p:txEl>
                                                  <p:pRg st="6" end="6"/>
                                                </p:txEl>
                                              </p:spTgt>
                                            </p:tgtEl>
                                            <p:attrNameLst>
                                              <p:attrName>style.visibility</p:attrName>
                                            </p:attrNameLst>
                                          </p:cBhvr>
                                          <p:to>
                                            <p:strVal val="visible"/>
                                          </p:to>
                                        </p:set>
                                        <p:anim calcmode="lin" valueType="num">
                                          <p:cBhvr additive="base">
                                            <p:cTn id="82"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accel="40000" decel="60000" fill="hold" nodeType="clickEffect">
                                      <p:stCondLst>
                                        <p:cond delay="10000"/>
                                      </p:stCondLst>
                                      <p:childTnLst>
                                        <p:set>
                                          <p:cBhvr>
                                            <p:cTn id="87" dur="1" fill="hold">
                                              <p:stCondLst>
                                                <p:cond delay="0"/>
                                              </p:stCondLst>
                                            </p:cTn>
                                            <p:tgtEl>
                                              <p:spTgt spid="5">
                                                <p:txEl>
                                                  <p:pRg st="7" end="7"/>
                                                </p:txEl>
                                              </p:spTgt>
                                            </p:tgtEl>
                                            <p:attrNameLst>
                                              <p:attrName>style.visibility</p:attrName>
                                            </p:attrNameLst>
                                          </p:cBhvr>
                                          <p:to>
                                            <p:strVal val="visible"/>
                                          </p:to>
                                        </p:set>
                                        <p:anim calcmode="lin" valueType="num">
                                          <p:cBhvr additive="base">
                                            <p:cTn id="88"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i="1" dirty="0" smtClean="0"/>
              <a:t>Marketing</a:t>
            </a:r>
            <a:r>
              <a:rPr lang="en-US" dirty="0" smtClean="0"/>
              <a:t>?  </a:t>
            </a:r>
            <a:endParaRPr lang="en-US" dirty="0"/>
          </a:p>
        </p:txBody>
      </p:sp>
      <p:sp>
        <p:nvSpPr>
          <p:cNvPr id="3" name="Content Placeholder 2"/>
          <p:cNvSpPr>
            <a:spLocks noGrp="1"/>
          </p:cNvSpPr>
          <p:nvPr>
            <p:ph sz="half" idx="1"/>
          </p:nvPr>
        </p:nvSpPr>
        <p:spPr/>
        <p:txBody>
          <a:bodyPr>
            <a:normAutofit lnSpcReduction="10000"/>
          </a:bodyPr>
          <a:lstStyle/>
          <a:p>
            <a:r>
              <a:rPr lang="en-US" dirty="0"/>
              <a:t>I</a:t>
            </a:r>
            <a:r>
              <a:rPr lang="en-US" dirty="0" smtClean="0"/>
              <a:t>dentifying </a:t>
            </a:r>
            <a:r>
              <a:rPr lang="en-US" dirty="0"/>
              <a:t>your key </a:t>
            </a:r>
            <a:r>
              <a:rPr lang="en-US" dirty="0" smtClean="0"/>
              <a:t>differentiators</a:t>
            </a:r>
          </a:p>
          <a:p>
            <a:r>
              <a:rPr lang="en-US" dirty="0"/>
              <a:t>D</a:t>
            </a:r>
            <a:r>
              <a:rPr lang="en-US" dirty="0" smtClean="0"/>
              <a:t>eveloping </a:t>
            </a:r>
            <a:r>
              <a:rPr lang="en-US" dirty="0"/>
              <a:t>your message and </a:t>
            </a:r>
            <a:endParaRPr lang="en-US" dirty="0" smtClean="0"/>
          </a:p>
          <a:p>
            <a:pPr marL="0" indent="0">
              <a:buNone/>
            </a:pPr>
            <a:r>
              <a:rPr lang="en-US" dirty="0" smtClean="0"/>
              <a:t>   establishing your position within </a:t>
            </a:r>
          </a:p>
          <a:p>
            <a:pPr marL="0" indent="0">
              <a:buNone/>
            </a:pPr>
            <a:r>
              <a:rPr lang="en-US" dirty="0" smtClean="0"/>
              <a:t>   your market</a:t>
            </a:r>
          </a:p>
          <a:p>
            <a:pPr marL="0" indent="0">
              <a:buNone/>
            </a:pPr>
            <a:r>
              <a:rPr lang="en-US" dirty="0" smtClean="0"/>
              <a:t>Examples: </a:t>
            </a:r>
          </a:p>
          <a:p>
            <a:pPr lvl="1"/>
            <a:r>
              <a:rPr lang="en-US" dirty="0" smtClean="0"/>
              <a:t>advertising</a:t>
            </a:r>
          </a:p>
          <a:p>
            <a:pPr lvl="1"/>
            <a:r>
              <a:rPr lang="en-US" dirty="0" smtClean="0"/>
              <a:t>event promotion</a:t>
            </a:r>
          </a:p>
          <a:p>
            <a:pPr lvl="1"/>
            <a:r>
              <a:rPr lang="en-US" dirty="0" smtClean="0"/>
              <a:t>website </a:t>
            </a:r>
            <a:r>
              <a:rPr lang="en-US" dirty="0"/>
              <a:t>content and building </a:t>
            </a:r>
            <a:endParaRPr lang="en-US" dirty="0" smtClean="0"/>
          </a:p>
          <a:p>
            <a:pPr lvl="1"/>
            <a:r>
              <a:rPr lang="en-US" dirty="0" smtClean="0"/>
              <a:t>public relations</a:t>
            </a:r>
            <a:endParaRPr lang="en-US" dirty="0"/>
          </a:p>
        </p:txBody>
      </p:sp>
      <p:pic>
        <p:nvPicPr>
          <p:cNvPr id="8" name="Content Placeholder 7"/>
          <p:cNvPicPr>
            <a:picLocks noGrp="1" noChangeAspect="1"/>
          </p:cNvPicPr>
          <p:nvPr>
            <p:ph sz="half" idx="2"/>
          </p:nvPr>
        </p:nvPicPr>
        <p:blipFill>
          <a:blip r:embed="rId2"/>
          <a:stretch>
            <a:fillRect/>
          </a:stretch>
        </p:blipFill>
        <p:spPr>
          <a:xfrm>
            <a:off x="6574221" y="1825624"/>
            <a:ext cx="4193627" cy="4054913"/>
          </a:xfrm>
          <a:prstGeom prst="rect">
            <a:avLst/>
          </a:prstGeom>
        </p:spPr>
      </p:pic>
    </p:spTree>
    <p:extLst>
      <p:ext uri="{BB962C8B-B14F-4D97-AF65-F5344CB8AC3E}">
        <p14:creationId xmlns:p14="http://schemas.microsoft.com/office/powerpoint/2010/main" val="2652789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i="1" dirty="0" smtClean="0"/>
              <a:t>Business Development</a:t>
            </a:r>
            <a:r>
              <a:rPr lang="en-US" dirty="0" smtClean="0"/>
              <a:t>?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Targeted networking</a:t>
            </a:r>
          </a:p>
          <a:p>
            <a:r>
              <a:rPr lang="en-US" dirty="0" smtClean="0"/>
              <a:t>Building your brand through targeted marketing </a:t>
            </a:r>
            <a:r>
              <a:rPr lang="en-US" dirty="0"/>
              <a:t>efforts </a:t>
            </a:r>
            <a:endParaRPr lang="en-US" dirty="0" smtClean="0"/>
          </a:p>
          <a:p>
            <a:r>
              <a:rPr lang="en-US" dirty="0"/>
              <a:t>P</a:t>
            </a:r>
            <a:r>
              <a:rPr lang="en-US" dirty="0" smtClean="0"/>
              <a:t>rospecting </a:t>
            </a:r>
            <a:r>
              <a:rPr lang="en-US" dirty="0"/>
              <a:t>(think networking </a:t>
            </a:r>
            <a:r>
              <a:rPr lang="en-US" dirty="0" smtClean="0"/>
              <a:t>events)</a:t>
            </a:r>
          </a:p>
          <a:p>
            <a:r>
              <a:rPr lang="en-US" dirty="0"/>
              <a:t>Q</a:t>
            </a:r>
            <a:r>
              <a:rPr lang="en-US" dirty="0" smtClean="0"/>
              <a:t>ualifying opportunities </a:t>
            </a:r>
            <a:r>
              <a:rPr lang="en-US" dirty="0"/>
              <a:t>and then converting those </a:t>
            </a:r>
            <a:r>
              <a:rPr lang="en-US" dirty="0" smtClean="0"/>
              <a:t>into clients</a:t>
            </a:r>
          </a:p>
          <a:p>
            <a:pPr marL="0" indent="0">
              <a:buNone/>
            </a:pPr>
            <a:r>
              <a:rPr lang="en-US" i="1" dirty="0" smtClean="0"/>
              <a:t>Business </a:t>
            </a:r>
            <a:r>
              <a:rPr lang="en-US" i="1" dirty="0"/>
              <a:t>development is all about creating relationships.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0800" y="2539206"/>
            <a:ext cx="4724400" cy="2924175"/>
          </a:xfrm>
        </p:spPr>
      </p:pic>
    </p:spTree>
    <p:extLst>
      <p:ext uri="{BB962C8B-B14F-4D97-AF65-F5344CB8AC3E}">
        <p14:creationId xmlns:p14="http://schemas.microsoft.com/office/powerpoint/2010/main" val="2215634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idx="1"/>
          </p:nvPr>
        </p:nvPicPr>
        <p:blipFill>
          <a:blip r:embed="rId2"/>
          <a:stretch>
            <a:fillRect/>
          </a:stretch>
        </p:blipFill>
        <p:spPr>
          <a:xfrm>
            <a:off x="2175641" y="1690688"/>
            <a:ext cx="7993117" cy="4457864"/>
          </a:xfrm>
          <a:prstGeom prst="rect">
            <a:avLst/>
          </a:prstGeom>
        </p:spPr>
      </p:pic>
    </p:spTree>
    <p:extLst>
      <p:ext uri="{BB962C8B-B14F-4D97-AF65-F5344CB8AC3E}">
        <p14:creationId xmlns:p14="http://schemas.microsoft.com/office/powerpoint/2010/main" val="1401967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dRK4NjMH-hg"/>
          <p:cNvPicPr>
            <a:picLocks noGrp="1" noRot="1" noChangeAspect="1"/>
          </p:cNvPicPr>
          <p:nvPr>
            <p:ph idx="1"/>
            <a:videoFile r:link="rId1"/>
          </p:nvPr>
        </p:nvPicPr>
        <p:blipFill>
          <a:blip r:embed="rId3"/>
          <a:stretch>
            <a:fillRect/>
          </a:stretch>
        </p:blipFill>
        <p:spPr>
          <a:xfrm>
            <a:off x="838200" y="365125"/>
            <a:ext cx="10515600" cy="5878020"/>
          </a:xfrm>
          <a:prstGeom prst="rect">
            <a:avLst/>
          </a:prstGeom>
        </p:spPr>
      </p:pic>
    </p:spTree>
    <p:extLst>
      <p:ext uri="{BB962C8B-B14F-4D97-AF65-F5344CB8AC3E}">
        <p14:creationId xmlns:p14="http://schemas.microsoft.com/office/powerpoint/2010/main" val="3722408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1061</TotalTime>
  <Words>1366</Words>
  <Application>Microsoft Office PowerPoint</Application>
  <PresentationFormat>Widescreen</PresentationFormat>
  <Paragraphs>177</Paragraphs>
  <Slides>28</Slides>
  <Notes>4</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Agenda </vt:lpstr>
      <vt:lpstr>Just to be clear…</vt:lpstr>
      <vt:lpstr>The good news &amp; the bad news</vt:lpstr>
      <vt:lpstr>What is Marketing?  </vt:lpstr>
      <vt:lpstr>What is Business Development? </vt:lpstr>
      <vt:lpstr>PowerPoint Presentation</vt:lpstr>
      <vt:lpstr>PowerPoint Presentation</vt:lpstr>
      <vt:lpstr>Elements of storytelling</vt:lpstr>
      <vt:lpstr>Start conversations</vt:lpstr>
      <vt:lpstr>PowerPoint Presentation</vt:lpstr>
      <vt:lpstr>PowerPoint Presentation</vt:lpstr>
      <vt:lpstr>Business development conversation starters</vt:lpstr>
      <vt:lpstr>Connecting emotionally </vt:lpstr>
      <vt:lpstr>PowerPoint Presentation</vt:lpstr>
      <vt:lpstr>PowerPoint Presentation</vt:lpstr>
      <vt:lpstr>It’s not all about you! </vt:lpstr>
      <vt:lpstr>PowerPoint Presentation</vt:lpstr>
      <vt:lpstr>Telling your story</vt:lpstr>
      <vt:lpstr>The ABA rules</vt:lpstr>
      <vt:lpstr>Compliance tips </vt:lpstr>
      <vt:lpstr>Avoid…</vt:lpstr>
      <vt:lpstr>Authenticity </vt:lpstr>
      <vt:lpstr>Steps to building your personal/firm story </vt:lpstr>
      <vt:lpstr>Targeting</vt:lpstr>
      <vt:lpstr>PowerPoint Presentation</vt:lpstr>
      <vt:lpstr>For more information on how to refine your efforts and add to your bottom line, please give me a call!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hite</dc:creator>
  <cp:lastModifiedBy>tea's very own</cp:lastModifiedBy>
  <cp:revision>39</cp:revision>
  <cp:lastPrinted>2015-02-11T18:05:56Z</cp:lastPrinted>
  <dcterms:created xsi:type="dcterms:W3CDTF">2015-02-11T17:41:20Z</dcterms:created>
  <dcterms:modified xsi:type="dcterms:W3CDTF">2015-05-21T21:36:37Z</dcterms:modified>
</cp:coreProperties>
</file>