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67"/>
  </p:notesMasterIdLst>
  <p:sldIdLst>
    <p:sldId id="256" r:id="rId6"/>
    <p:sldId id="315"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6" r:id="rId65"/>
    <p:sldId id="31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6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4AF0-1D41-4AAD-AE91-BBC314C09CBB}" type="datetimeFigureOut">
              <a:rPr lang="en-US" smtClean="0"/>
              <a:t>6/12/2015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600C9-A38C-4693-AB3F-3CCA40AD33FA}" type="slidenum">
              <a:rPr lang="en-US" smtClean="0"/>
              <a:t>‹#›</a:t>
            </a:fld>
            <a:endParaRPr lang="en-US"/>
          </a:p>
        </p:txBody>
      </p:sp>
    </p:spTree>
    <p:extLst>
      <p:ext uri="{BB962C8B-B14F-4D97-AF65-F5344CB8AC3E}">
        <p14:creationId xmlns:p14="http://schemas.microsoft.com/office/powerpoint/2010/main" val="281381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Applies to all private employers, no exceptions</a:t>
            </a:r>
            <a:endParaRPr lang="en-US" dirty="0"/>
          </a:p>
        </p:txBody>
      </p:sp>
      <p:sp>
        <p:nvSpPr>
          <p:cNvPr id="4" name="Slide Number Placeholder 3"/>
          <p:cNvSpPr>
            <a:spLocks noGrp="1"/>
          </p:cNvSpPr>
          <p:nvPr>
            <p:ph type="sldNum" sz="quarter" idx="10"/>
          </p:nvPr>
        </p:nvSpPr>
        <p:spPr/>
        <p:txBody>
          <a:bodyPr/>
          <a:lstStyle/>
          <a:p>
            <a:fld id="{94C2D02E-4D1B-194D-93F0-67301DA00B7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5143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accent2"/>
                </a:solidFill>
              </a:rPr>
              <a:t>Goes well beyond prior years’ focus on social media and addresses many standard policies that employers have had in place for years</a:t>
            </a:r>
          </a:p>
          <a:p>
            <a:endParaRPr lang="en-US" dirty="0"/>
          </a:p>
        </p:txBody>
      </p:sp>
      <p:sp>
        <p:nvSpPr>
          <p:cNvPr id="4" name="Slide Number Placeholder 3"/>
          <p:cNvSpPr>
            <a:spLocks noGrp="1"/>
          </p:cNvSpPr>
          <p:nvPr>
            <p:ph type="sldNum" sz="quarter" idx="10"/>
          </p:nvPr>
        </p:nvSpPr>
        <p:spPr/>
        <p:txBody>
          <a:bodyPr/>
          <a:lstStyle/>
          <a:p>
            <a:fld id="{94C2D02E-4D1B-194D-93F0-67301DA00B7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05620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F8997-4D75-4C74-A83A-70343772E4BB}"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12769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1E362-4701-4CF1-A766-226668129AED}"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206383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1E362-4701-4CF1-A766-226668129AED}"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233608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1E362-4701-4CF1-A766-226668129AED}"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137418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5" name="Footer Placeholder 4"/>
          <p:cNvSpPr>
            <a:spLocks noGrp="1"/>
          </p:cNvSpPr>
          <p:nvPr>
            <p:ph type="ftr" sz="quarter" idx="11"/>
          </p:nvPr>
        </p:nvSpPr>
        <p:spPr/>
        <p:txBody>
          <a:bodyPr/>
          <a:lstStyle/>
          <a:p>
            <a:endParaRPr lang="en-US">
              <a:solidFill>
                <a:srgbClr val="D5EDF4"/>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140916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5" name="Footer Placeholder 4"/>
          <p:cNvSpPr>
            <a:spLocks noGrp="1"/>
          </p:cNvSpPr>
          <p:nvPr>
            <p:ph type="ftr" sz="quarter" idx="11"/>
          </p:nvPr>
        </p:nvSpPr>
        <p:spPr/>
        <p:txBody>
          <a:bodyPr/>
          <a:lstStyle/>
          <a:p>
            <a:endParaRPr lang="en-US">
              <a:solidFill>
                <a:srgbClr val="D5EDF4"/>
              </a:solidFill>
            </a:endParaRPr>
          </a:p>
        </p:txBody>
      </p:sp>
      <p:sp>
        <p:nvSpPr>
          <p:cNvPr id="6" name="Slide Number Placeholder 5"/>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1118795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5" name="Footer Placeholder 4"/>
          <p:cNvSpPr>
            <a:spLocks noGrp="1"/>
          </p:cNvSpPr>
          <p:nvPr>
            <p:ph type="ftr" sz="quarter" idx="11"/>
          </p:nvPr>
        </p:nvSpPr>
        <p:spPr/>
        <p:txBody>
          <a:bodyPr/>
          <a:lstStyle/>
          <a:p>
            <a:endParaRPr lang="en-US">
              <a:solidFill>
                <a:srgbClr val="D5EDF4"/>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341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6" name="Footer Placeholder 5"/>
          <p:cNvSpPr>
            <a:spLocks noGrp="1"/>
          </p:cNvSpPr>
          <p:nvPr>
            <p:ph type="ftr" sz="quarter" idx="11"/>
          </p:nvPr>
        </p:nvSpPr>
        <p:spPr/>
        <p:txBody>
          <a:bodyPr/>
          <a:lstStyle/>
          <a:p>
            <a:endParaRPr lang="en-US">
              <a:solidFill>
                <a:srgbClr val="D5EDF4"/>
              </a:solidFill>
            </a:endParaRPr>
          </a:p>
        </p:txBody>
      </p:sp>
      <p:sp>
        <p:nvSpPr>
          <p:cNvPr id="7" name="Slide Number Placeholder 6"/>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168681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8" name="Footer Placeholder 7"/>
          <p:cNvSpPr>
            <a:spLocks noGrp="1"/>
          </p:cNvSpPr>
          <p:nvPr>
            <p:ph type="ftr" sz="quarter" idx="11"/>
          </p:nvPr>
        </p:nvSpPr>
        <p:spPr/>
        <p:txBody>
          <a:bodyPr/>
          <a:lstStyle/>
          <a:p>
            <a:endParaRPr lang="en-US">
              <a:solidFill>
                <a:srgbClr val="D5EDF4"/>
              </a:solidFill>
            </a:endParaRPr>
          </a:p>
        </p:txBody>
      </p:sp>
      <p:sp>
        <p:nvSpPr>
          <p:cNvPr id="9" name="Slide Number Placeholder 8"/>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149074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4" name="Footer Placeholder 3"/>
          <p:cNvSpPr>
            <a:spLocks noGrp="1"/>
          </p:cNvSpPr>
          <p:nvPr>
            <p:ph type="ftr" sz="quarter" idx="11"/>
          </p:nvPr>
        </p:nvSpPr>
        <p:spPr/>
        <p:txBody>
          <a:bodyPr/>
          <a:lstStyle/>
          <a:p>
            <a:endParaRPr lang="en-US">
              <a:solidFill>
                <a:srgbClr val="D5EDF4"/>
              </a:solidFill>
            </a:endParaRPr>
          </a:p>
        </p:txBody>
      </p:sp>
      <p:sp>
        <p:nvSpPr>
          <p:cNvPr id="5" name="Slide Number Placeholder 4"/>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4145452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3" name="Footer Placeholder 2"/>
          <p:cNvSpPr>
            <a:spLocks noGrp="1"/>
          </p:cNvSpPr>
          <p:nvPr>
            <p:ph type="ftr" sz="quarter" idx="11"/>
          </p:nvPr>
        </p:nvSpPr>
        <p:spPr/>
        <p:txBody>
          <a:bodyPr/>
          <a:lstStyle/>
          <a:p>
            <a:endParaRPr lang="en-US">
              <a:solidFill>
                <a:srgbClr val="D5EDF4"/>
              </a:solidFill>
            </a:endParaRPr>
          </a:p>
        </p:txBody>
      </p:sp>
      <p:sp>
        <p:nvSpPr>
          <p:cNvPr id="4" name="Slide Number Placeholder 3"/>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150545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6" name="Footer Placeholder 5"/>
          <p:cNvSpPr>
            <a:spLocks noGrp="1"/>
          </p:cNvSpPr>
          <p:nvPr>
            <p:ph type="ftr" sz="quarter" idx="11"/>
          </p:nvPr>
        </p:nvSpPr>
        <p:spPr/>
        <p:txBody>
          <a:bodyPr/>
          <a:lstStyle/>
          <a:p>
            <a:endParaRPr lang="en-US">
              <a:solidFill>
                <a:srgbClr val="D5EDF4"/>
              </a:solidFill>
            </a:endParaRPr>
          </a:p>
        </p:txBody>
      </p:sp>
      <p:sp>
        <p:nvSpPr>
          <p:cNvPr id="7" name="Slide Number Placeholder 6"/>
          <p:cNvSpPr>
            <a:spLocks noGrp="1"/>
          </p:cNvSpPr>
          <p:nvPr>
            <p:ph type="sldNum" sz="quarter" idx="12"/>
          </p:nvPr>
        </p:nvSpPr>
        <p:spPr/>
        <p:txBody>
          <a:bodyPr/>
          <a:lstStyle/>
          <a:p>
            <a:fld id="{19371D3E-5A18-49EB-AD2A-429AF165759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898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1E362-4701-4CF1-A766-226668129AED}"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2630901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9" name="Slide Number Placeholder 8"/>
          <p:cNvSpPr>
            <a:spLocks noGrp="1"/>
          </p:cNvSpPr>
          <p:nvPr>
            <p:ph type="sldNum" sz="quarter" idx="11"/>
          </p:nvPr>
        </p:nvSpPr>
        <p:spPr/>
        <p:txBody>
          <a:bodyPr/>
          <a:lstStyle/>
          <a:p>
            <a:fld id="{19371D3E-5A18-49EB-AD2A-429AF165759F}"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5EDF4"/>
              </a:solidFill>
            </a:endParaRPr>
          </a:p>
        </p:txBody>
      </p:sp>
    </p:spTree>
    <p:extLst>
      <p:ext uri="{BB962C8B-B14F-4D97-AF65-F5344CB8AC3E}">
        <p14:creationId xmlns:p14="http://schemas.microsoft.com/office/powerpoint/2010/main" val="243270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5" name="Footer Placeholder 4"/>
          <p:cNvSpPr>
            <a:spLocks noGrp="1"/>
          </p:cNvSpPr>
          <p:nvPr>
            <p:ph type="ftr" sz="quarter" idx="11"/>
          </p:nvPr>
        </p:nvSpPr>
        <p:spPr/>
        <p:txBody>
          <a:bodyPr/>
          <a:lstStyle/>
          <a:p>
            <a:endParaRPr lang="en-US">
              <a:solidFill>
                <a:srgbClr val="D5EDF4"/>
              </a:solidFill>
            </a:endParaRPr>
          </a:p>
        </p:txBody>
      </p:sp>
      <p:sp>
        <p:nvSpPr>
          <p:cNvPr id="6" name="Slide Number Placeholder 5"/>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3286960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15196-1C6F-4784-83AC-30756D8F10B3}" type="datetimeFigureOut">
              <a:rPr lang="en-US" smtClean="0">
                <a:solidFill>
                  <a:srgbClr val="D5EDF4"/>
                </a:solidFill>
              </a:rPr>
              <a:pPr/>
              <a:t>6/12/2015</a:t>
            </a:fld>
            <a:endParaRPr lang="en-US">
              <a:solidFill>
                <a:srgbClr val="D5EDF4"/>
              </a:solidFill>
            </a:endParaRPr>
          </a:p>
        </p:txBody>
      </p:sp>
      <p:sp>
        <p:nvSpPr>
          <p:cNvPr id="5" name="Footer Placeholder 4"/>
          <p:cNvSpPr>
            <a:spLocks noGrp="1"/>
          </p:cNvSpPr>
          <p:nvPr>
            <p:ph type="ftr" sz="quarter" idx="11"/>
          </p:nvPr>
        </p:nvSpPr>
        <p:spPr/>
        <p:txBody>
          <a:bodyPr/>
          <a:lstStyle/>
          <a:p>
            <a:endParaRPr lang="en-US">
              <a:solidFill>
                <a:srgbClr val="D5EDF4"/>
              </a:solidFill>
            </a:endParaRPr>
          </a:p>
        </p:txBody>
      </p:sp>
      <p:sp>
        <p:nvSpPr>
          <p:cNvPr id="6" name="Slide Number Placeholder 5"/>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2301573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216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6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191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683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787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314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11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1E362-4701-4CF1-A766-226668129AED}"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4195765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30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79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372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019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44C06-D8EE-4E2E-B113-63CC6B0D610F}" type="datetime1">
              <a:rPr lang="es-MX" smtClean="0">
                <a:solidFill>
                  <a:prstClr val="black">
                    <a:tint val="75000"/>
                  </a:prstClr>
                </a:solidFill>
              </a:rPr>
              <a:pPr/>
              <a:t>12/06/2015</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76130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CA605-E5C4-4AB3-9324-8FFC60086B34}" type="datetime1">
              <a:rPr lang="es-MX" smtClean="0">
                <a:solidFill>
                  <a:prstClr val="black">
                    <a:tint val="75000"/>
                  </a:prstClr>
                </a:solidFill>
              </a:rPr>
              <a:pPr/>
              <a:t>12/06/2015</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3868543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81B89E-99BF-4AA9-9BFF-55D0EBC4B346}" type="datetime1">
              <a:rPr lang="es-MX" smtClean="0">
                <a:solidFill>
                  <a:prstClr val="black">
                    <a:tint val="75000"/>
                  </a:prstClr>
                </a:solidFill>
              </a:rPr>
              <a:pPr/>
              <a:t>12/06/2015</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38445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25CE1-A505-41FA-85A2-56C9FAEE0ADA}" type="datetime1">
              <a:rPr lang="es-MX" smtClean="0">
                <a:solidFill>
                  <a:prstClr val="black">
                    <a:tint val="75000"/>
                  </a:prstClr>
                </a:solidFill>
              </a:rPr>
              <a:pPr/>
              <a:t>12/06/2015</a:t>
            </a:fld>
            <a:endParaRPr lang="es-MX"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MX"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68161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DC825-9572-47A5-8A9C-FC4B0C2C8F7A}" type="datetime1">
              <a:rPr lang="es-MX" smtClean="0">
                <a:solidFill>
                  <a:prstClr val="black">
                    <a:tint val="75000"/>
                  </a:prstClr>
                </a:solidFill>
              </a:rPr>
              <a:pPr/>
              <a:t>12/06/2015</a:t>
            </a:fld>
            <a:endParaRPr lang="es-MX"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MX"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168027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7722A8-6200-49D2-BFF4-DE254E19740F}" type="datetime1">
              <a:rPr lang="es-MX" smtClean="0">
                <a:solidFill>
                  <a:prstClr val="black">
                    <a:tint val="75000"/>
                  </a:prstClr>
                </a:solidFill>
              </a:rPr>
              <a:pPr/>
              <a:t>12/06/2015</a:t>
            </a:fld>
            <a:endParaRPr lang="es-MX"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MX"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382839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1E362-4701-4CF1-A766-226668129AED}"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2165277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1EDD9-9B37-4C64-9751-E2A9798A3AD1}" type="datetime1">
              <a:rPr lang="es-MX" smtClean="0">
                <a:solidFill>
                  <a:prstClr val="black">
                    <a:tint val="75000"/>
                  </a:prstClr>
                </a:solidFill>
              </a:rPr>
              <a:pPr/>
              <a:t>12/06/2015</a:t>
            </a:fld>
            <a:endParaRPr lang="es-MX"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MX"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746785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0277D-3BF6-4C1E-8518-0ECD0FA32921}" type="datetime1">
              <a:rPr lang="es-MX" smtClean="0">
                <a:solidFill>
                  <a:prstClr val="black">
                    <a:tint val="75000"/>
                  </a:prstClr>
                </a:solidFill>
              </a:rPr>
              <a:pPr/>
              <a:t>12/06/2015</a:t>
            </a:fld>
            <a:endParaRPr lang="es-MX"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MX"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4310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CB919-16AE-4181-A0C0-95B0E912BA49}" type="datetime1">
              <a:rPr lang="es-MX" smtClean="0">
                <a:solidFill>
                  <a:prstClr val="black">
                    <a:tint val="75000"/>
                  </a:prstClr>
                </a:solidFill>
              </a:rPr>
              <a:pPr/>
              <a:t>12/06/2015</a:t>
            </a:fld>
            <a:endParaRPr lang="es-MX"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MX"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265300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AB460-BB39-41CD-8886-B37A4B9FCBB8}" type="datetime1">
              <a:rPr lang="es-MX" smtClean="0">
                <a:solidFill>
                  <a:prstClr val="black">
                    <a:tint val="75000"/>
                  </a:prstClr>
                </a:solidFill>
              </a:rPr>
              <a:pPr/>
              <a:t>12/06/2015</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2334749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DAB63-8227-48F0-9B8E-76EEC55C04DB}" type="datetime1">
              <a:rPr lang="es-MX" smtClean="0">
                <a:solidFill>
                  <a:prstClr val="black">
                    <a:tint val="75000"/>
                  </a:prstClr>
                </a:solidFill>
              </a:rPr>
              <a:pPr/>
              <a:t>12/06/2015</a:t>
            </a:fld>
            <a:endParaRPr lang="es-MX"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MX"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2993478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808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790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6342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166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36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1E362-4701-4CF1-A766-226668129AED}" type="datetimeFigureOut">
              <a:rPr lang="en-US" smtClean="0"/>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3052106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624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457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022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975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964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6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1E362-4701-4CF1-A766-226668129AED}" type="datetimeFigureOut">
              <a:rPr lang="en-US" smtClean="0"/>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82168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1E362-4701-4CF1-A766-226668129AED}" type="datetimeFigureOut">
              <a:rPr lang="en-US" smtClean="0"/>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347484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1E362-4701-4CF1-A766-226668129AED}"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48266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1E362-4701-4CF1-A766-226668129AED}"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107D6-95B8-4F65-8847-0E400C7F9660}" type="slidenum">
              <a:rPr lang="en-US" smtClean="0"/>
              <a:t>‹#›</a:t>
            </a:fld>
            <a:endParaRPr lang="en-US"/>
          </a:p>
        </p:txBody>
      </p:sp>
    </p:spTree>
    <p:extLst>
      <p:ext uri="{BB962C8B-B14F-4D97-AF65-F5344CB8AC3E}">
        <p14:creationId xmlns:p14="http://schemas.microsoft.com/office/powerpoint/2010/main" val="348871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1E362-4701-4CF1-A766-226668129AED}" type="datetimeFigureOut">
              <a:rPr lang="en-US" smtClean="0"/>
              <a:t>6/12/2015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107D6-95B8-4F65-8847-0E400C7F9660}" type="slidenum">
              <a:rPr lang="en-US" smtClean="0"/>
              <a:t>‹#›</a:t>
            </a:fld>
            <a:endParaRPr lang="en-US"/>
          </a:p>
        </p:txBody>
      </p:sp>
    </p:spTree>
    <p:extLst>
      <p:ext uri="{BB962C8B-B14F-4D97-AF65-F5344CB8AC3E}">
        <p14:creationId xmlns:p14="http://schemas.microsoft.com/office/powerpoint/2010/main" val="3504047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9371D3E-5A18-49EB-AD2A-429AF165759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5EDF4"/>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1115196-1C6F-4784-83AC-30756D8F10B3}" type="datetimeFigureOut">
              <a:rPr lang="en-US" smtClean="0">
                <a:solidFill>
                  <a:srgbClr val="D5EDF4"/>
                </a:solidFill>
              </a:rPr>
              <a:pPr/>
              <a:t>6/12/2015</a:t>
            </a:fld>
            <a:endParaRPr lang="en-US">
              <a:solidFill>
                <a:srgbClr val="D5EDF4"/>
              </a:solidFill>
            </a:endParaRPr>
          </a:p>
        </p:txBody>
      </p:sp>
    </p:spTree>
    <p:extLst>
      <p:ext uri="{BB962C8B-B14F-4D97-AF65-F5344CB8AC3E}">
        <p14:creationId xmlns:p14="http://schemas.microsoft.com/office/powerpoint/2010/main" val="3871762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9792B-8EAB-48C7-8E60-02D4F4F7771C}"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5B387-1933-47F8-9453-57250F07B2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493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7327A-08E8-4975-B74D-53799B6467A6}" type="datetime1">
              <a:rPr lang="es-MX" smtClean="0">
                <a:solidFill>
                  <a:prstClr val="black">
                    <a:tint val="75000"/>
                  </a:prstClr>
                </a:solidFill>
              </a:rPr>
              <a:pPr/>
              <a:t>12/06/2015</a:t>
            </a:fld>
            <a:endParaRPr lang="es-MX"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8F646-B149-4E75-99AB-ABA201E1FEB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26664665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4819F-0A5E-4EB2-AD79-83A26F645D49}"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6B22C-74E6-43C1-8FB8-F1F206A475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1828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jpg"/><Relationship Id="rId7" Type="http://schemas.openxmlformats.org/officeDocument/2006/relationships/hyperlink" Target="mailto:fpena@ccn-law.com" TargetMode="External"/><Relationship Id="rId2" Type="http://schemas.openxmlformats.org/officeDocument/2006/relationships/hyperlink" Target="mailto:ldarden@wawlaw.com" TargetMode="External"/><Relationship Id="rId1" Type="http://schemas.openxmlformats.org/officeDocument/2006/relationships/slideLayout" Target="../slideLayouts/slideLayout5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rgosseen@ganfershore.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hyperlink" Target="http://www.ccn-law.com/" TargetMode="External"/><Relationship Id="rId2" Type="http://schemas.openxmlformats.org/officeDocument/2006/relationships/hyperlink" Target="mailto:fpena@ccn-law.com" TargetMode="Externa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jpg"/><Relationship Id="rId7" Type="http://schemas.openxmlformats.org/officeDocument/2006/relationships/hyperlink" Target="mailto:fpena@ccn-law.com" TargetMode="External"/><Relationship Id="rId2" Type="http://schemas.openxmlformats.org/officeDocument/2006/relationships/hyperlink" Target="mailto:ldarden@wawlaw.com" TargetMode="External"/><Relationship Id="rId1" Type="http://schemas.openxmlformats.org/officeDocument/2006/relationships/slideLayout" Target="../slideLayouts/slideLayout5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rgosseen@ganfershor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Challenges of a U.S. Employer at Home and Abroad </a:t>
            </a:r>
            <a:endParaRPr lang="en-US" dirty="0"/>
          </a:p>
        </p:txBody>
      </p:sp>
      <p:sp>
        <p:nvSpPr>
          <p:cNvPr id="3" name="Subtitle 2"/>
          <p:cNvSpPr>
            <a:spLocks noGrp="1"/>
          </p:cNvSpPr>
          <p:nvPr>
            <p:ph type="subTitle" idx="1"/>
          </p:nvPr>
        </p:nvSpPr>
        <p:spPr/>
        <p:txBody>
          <a:bodyPr/>
          <a:lstStyle/>
          <a:p>
            <a:endParaRPr lang="en-US" dirty="0" smtClean="0">
              <a:solidFill>
                <a:schemeClr val="tx1"/>
              </a:solidFill>
            </a:endParaRPr>
          </a:p>
          <a:p>
            <a:r>
              <a:rPr lang="en-US" dirty="0" smtClean="0">
                <a:solidFill>
                  <a:schemeClr val="tx1"/>
                </a:solidFill>
              </a:rPr>
              <a:t>9:30-10:45 a.m.</a:t>
            </a:r>
            <a:endParaRPr lang="en-US" dirty="0">
              <a:solidFill>
                <a:schemeClr val="tx1"/>
              </a:solidFill>
            </a:endParaRPr>
          </a:p>
        </p:txBody>
      </p:sp>
    </p:spTree>
    <p:extLst>
      <p:ext uri="{BB962C8B-B14F-4D97-AF65-F5344CB8AC3E}">
        <p14:creationId xmlns:p14="http://schemas.microsoft.com/office/powerpoint/2010/main" val="79128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EEOC, </a:t>
            </a:r>
            <a:r>
              <a:rPr lang="en-US" i="1" u="sng" dirty="0" smtClean="0"/>
              <a:t>Young v. UPS</a:t>
            </a:r>
            <a:r>
              <a:rPr lang="en-US" u="sng" dirty="0" smtClean="0"/>
              <a:t> and Pregnancy Discrimination </a:t>
            </a:r>
            <a:endParaRPr lang="en-US" u="sng" dirty="0"/>
          </a:p>
        </p:txBody>
      </p:sp>
      <p:sp>
        <p:nvSpPr>
          <p:cNvPr id="3" name="Content Placeholder 2"/>
          <p:cNvSpPr>
            <a:spLocks noGrp="1"/>
          </p:cNvSpPr>
          <p:nvPr>
            <p:ph idx="1"/>
          </p:nvPr>
        </p:nvSpPr>
        <p:spPr/>
        <p:txBody>
          <a:bodyPr/>
          <a:lstStyle/>
          <a:p>
            <a:endParaRPr lang="en-US" sz="2400" dirty="0" smtClean="0">
              <a:solidFill>
                <a:schemeClr val="accent1"/>
              </a:solidFill>
            </a:endParaRPr>
          </a:p>
          <a:p>
            <a:r>
              <a:rPr lang="en-US" sz="2400" dirty="0" smtClean="0">
                <a:solidFill>
                  <a:schemeClr val="accent1"/>
                </a:solidFill>
              </a:rPr>
              <a:t>Pregnancy Discrimination Act– a two-pronged protection</a:t>
            </a:r>
          </a:p>
          <a:p>
            <a:pPr marL="114300" indent="0">
              <a:buNone/>
            </a:pPr>
            <a:endParaRPr lang="en-US" sz="2400" dirty="0" smtClean="0">
              <a:solidFill>
                <a:schemeClr val="accent1"/>
              </a:solidFill>
            </a:endParaRPr>
          </a:p>
          <a:p>
            <a:pPr lvl="1"/>
            <a:r>
              <a:rPr lang="en-US" sz="2400" dirty="0">
                <a:solidFill>
                  <a:schemeClr val="bg2">
                    <a:lumMod val="50000"/>
                  </a:schemeClr>
                </a:solidFill>
              </a:rPr>
              <a:t>Prohibits an employer from discriminating against an employee on the basis of pregnancy, childbirth, or related medical condition; </a:t>
            </a:r>
            <a:r>
              <a:rPr lang="en-US" sz="2400" dirty="0" smtClean="0">
                <a:solidFill>
                  <a:schemeClr val="bg2">
                    <a:lumMod val="50000"/>
                  </a:schemeClr>
                </a:solidFill>
              </a:rPr>
              <a:t>AND</a:t>
            </a:r>
          </a:p>
          <a:p>
            <a:pPr marL="411480" lvl="1" indent="0">
              <a:buNone/>
            </a:pPr>
            <a:endParaRPr lang="en-US" sz="2400" dirty="0">
              <a:solidFill>
                <a:schemeClr val="bg2">
                  <a:lumMod val="50000"/>
                </a:schemeClr>
              </a:solidFill>
            </a:endParaRPr>
          </a:p>
          <a:p>
            <a:pPr lvl="1"/>
            <a:r>
              <a:rPr lang="en-US" sz="2400" dirty="0">
                <a:solidFill>
                  <a:schemeClr val="bg2">
                    <a:lumMod val="50000"/>
                  </a:schemeClr>
                </a:solidFill>
              </a:rPr>
              <a:t>Women affected by pregnancy, childbirth, or related medical conditions must be treated the same as other persons not so affected but similar in their ability to work</a:t>
            </a:r>
          </a:p>
          <a:p>
            <a:endParaRPr lang="en-US" dirty="0"/>
          </a:p>
        </p:txBody>
      </p:sp>
    </p:spTree>
    <p:extLst>
      <p:ext uri="{BB962C8B-B14F-4D97-AF65-F5344CB8AC3E}">
        <p14:creationId xmlns:p14="http://schemas.microsoft.com/office/powerpoint/2010/main" val="1277082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a:t>
            </a:r>
            <a:endParaRPr lang="en-US" dirty="0"/>
          </a:p>
        </p:txBody>
      </p:sp>
      <p:sp>
        <p:nvSpPr>
          <p:cNvPr id="3" name="Content Placeholder 2"/>
          <p:cNvSpPr>
            <a:spLocks noGrp="1"/>
          </p:cNvSpPr>
          <p:nvPr>
            <p:ph idx="1"/>
          </p:nvPr>
        </p:nvSpPr>
        <p:spPr/>
        <p:txBody>
          <a:bodyPr/>
          <a:lstStyle/>
          <a:p>
            <a:pPr marL="114300" lvl="0" indent="0">
              <a:buNone/>
            </a:pPr>
            <a:endParaRPr lang="en-US" dirty="0"/>
          </a:p>
          <a:p>
            <a:pPr marL="114300" lvl="0" indent="0">
              <a:buNone/>
            </a:pPr>
            <a:endParaRPr lang="en-US" dirty="0" smtClean="0"/>
          </a:p>
          <a:p>
            <a:pPr marL="114300" lvl="0" indent="0">
              <a:buNone/>
            </a:pPr>
            <a:r>
              <a:rPr lang="en-US" dirty="0" smtClean="0"/>
              <a:t>	</a:t>
            </a:r>
            <a:r>
              <a:rPr lang="en-US" sz="2800" dirty="0" smtClean="0">
                <a:solidFill>
                  <a:schemeClr val="accent2"/>
                </a:solidFill>
              </a:rPr>
              <a:t>Since </a:t>
            </a:r>
            <a:r>
              <a:rPr lang="en-US" sz="2800" dirty="0">
                <a:solidFill>
                  <a:schemeClr val="accent2"/>
                </a:solidFill>
              </a:rPr>
              <a:t>the PDA was passed, there has been </a:t>
            </a:r>
            <a:r>
              <a:rPr lang="en-US" sz="2800" dirty="0" smtClean="0">
                <a:solidFill>
                  <a:schemeClr val="accent2"/>
                </a:solidFill>
              </a:rPr>
              <a:t>		disagreement about </a:t>
            </a:r>
            <a:r>
              <a:rPr lang="en-US" sz="2800" dirty="0">
                <a:solidFill>
                  <a:schemeClr val="accent2"/>
                </a:solidFill>
              </a:rPr>
              <a:t>the meaning of the first </a:t>
            </a:r>
            <a:r>
              <a:rPr lang="en-US" sz="2800" dirty="0" smtClean="0">
                <a:solidFill>
                  <a:schemeClr val="accent2"/>
                </a:solidFill>
              </a:rPr>
              <a:t>	section </a:t>
            </a:r>
            <a:r>
              <a:rPr lang="en-US" sz="2800" dirty="0">
                <a:solidFill>
                  <a:schemeClr val="accent2"/>
                </a:solidFill>
              </a:rPr>
              <a:t>of Title </a:t>
            </a:r>
            <a:r>
              <a:rPr lang="en-US" sz="2800" dirty="0" smtClean="0">
                <a:solidFill>
                  <a:schemeClr val="accent2"/>
                </a:solidFill>
              </a:rPr>
              <a:t>VII/the PDA </a:t>
            </a:r>
            <a:r>
              <a:rPr lang="en-US" sz="2800" dirty="0">
                <a:solidFill>
                  <a:schemeClr val="accent2"/>
                </a:solidFill>
              </a:rPr>
              <a:t>in </a:t>
            </a:r>
            <a:r>
              <a:rPr lang="en-US" sz="2800" dirty="0" smtClean="0">
                <a:solidFill>
                  <a:schemeClr val="accent2"/>
                </a:solidFill>
              </a:rPr>
              <a:t>relation </a:t>
            </a:r>
            <a:r>
              <a:rPr lang="en-US" sz="2800" dirty="0">
                <a:solidFill>
                  <a:schemeClr val="accent2"/>
                </a:solidFill>
              </a:rPr>
              <a:t>to the </a:t>
            </a:r>
            <a:r>
              <a:rPr lang="en-US" sz="2800" dirty="0" smtClean="0">
                <a:solidFill>
                  <a:schemeClr val="accent2"/>
                </a:solidFill>
              </a:rPr>
              <a:t>	second </a:t>
            </a:r>
            <a:r>
              <a:rPr lang="en-US" sz="2800" dirty="0">
                <a:solidFill>
                  <a:schemeClr val="accent2"/>
                </a:solidFill>
              </a:rPr>
              <a:t>section.</a:t>
            </a:r>
          </a:p>
        </p:txBody>
      </p:sp>
    </p:spTree>
    <p:extLst>
      <p:ext uri="{BB962C8B-B14F-4D97-AF65-F5344CB8AC3E}">
        <p14:creationId xmlns:p14="http://schemas.microsoft.com/office/powerpoint/2010/main" val="83949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The EEOC version 2014</a:t>
            </a:r>
            <a:endParaRPr lang="en-US" dirty="0"/>
          </a:p>
        </p:txBody>
      </p:sp>
      <p:sp>
        <p:nvSpPr>
          <p:cNvPr id="11" name="Content Placeholder 10"/>
          <p:cNvSpPr>
            <a:spLocks noGrp="1"/>
          </p:cNvSpPr>
          <p:nvPr>
            <p:ph idx="1"/>
          </p:nvPr>
        </p:nvSpPr>
        <p:spPr/>
        <p:txBody>
          <a:bodyPr>
            <a:normAutofit fontScale="92500" lnSpcReduction="20000"/>
          </a:bodyPr>
          <a:lstStyle/>
          <a:p>
            <a:pPr marL="114300" lvl="0" indent="0">
              <a:buNone/>
            </a:pPr>
            <a:r>
              <a:rPr lang="en-US" dirty="0" smtClean="0">
                <a:solidFill>
                  <a:srgbClr val="244A58"/>
                </a:solidFill>
              </a:rPr>
              <a:t>In July, 2014, the EEOC published guidance which stated </a:t>
            </a:r>
            <a:r>
              <a:rPr lang="en-US" dirty="0">
                <a:solidFill>
                  <a:srgbClr val="244A58"/>
                </a:solidFill>
              </a:rPr>
              <a:t>that an employer is obligated to treat a pregnant employee temporarily unable to perform the functions of her job the same as it treats other employees similarly unable to perform their jobs, whether by providing modified tasks, alternative assignment, leave, or fringe benefits. </a:t>
            </a:r>
            <a:endParaRPr lang="en-US" dirty="0" smtClean="0">
              <a:solidFill>
                <a:srgbClr val="244A58"/>
              </a:solidFill>
            </a:endParaRPr>
          </a:p>
          <a:p>
            <a:pPr marL="114300" lvl="0" indent="0">
              <a:buNone/>
            </a:pPr>
            <a:endParaRPr lang="en-US" dirty="0">
              <a:solidFill>
                <a:srgbClr val="244A58"/>
              </a:solidFill>
            </a:endParaRPr>
          </a:p>
          <a:p>
            <a:pPr marL="114300" indent="0">
              <a:buNone/>
            </a:pPr>
            <a:r>
              <a:rPr lang="en-US" sz="1900" b="1" dirty="0" smtClean="0">
                <a:solidFill>
                  <a:srgbClr val="244A58"/>
                </a:solidFill>
              </a:rPr>
              <a:t>EXAMPLE 10--Employer </a:t>
            </a:r>
            <a:r>
              <a:rPr lang="en-US" sz="1900" b="1" dirty="0">
                <a:solidFill>
                  <a:srgbClr val="244A58"/>
                </a:solidFill>
              </a:rPr>
              <a:t>Does Not Provide Equal Access to Light Duty</a:t>
            </a:r>
            <a:endParaRPr lang="en-US" sz="1900" dirty="0">
              <a:solidFill>
                <a:srgbClr val="244A58"/>
              </a:solidFill>
            </a:endParaRPr>
          </a:p>
          <a:p>
            <a:pPr marL="114300" indent="0">
              <a:buNone/>
            </a:pPr>
            <a:r>
              <a:rPr lang="en-US" sz="1900" dirty="0" smtClean="0">
                <a:solidFill>
                  <a:srgbClr val="244A58"/>
                </a:solidFill>
              </a:rPr>
              <a:t>An </a:t>
            </a:r>
            <a:r>
              <a:rPr lang="en-US" sz="1900" dirty="0">
                <a:solidFill>
                  <a:srgbClr val="244A58"/>
                </a:solidFill>
              </a:rPr>
              <a:t>employer has a policy or practice of providing light duty, subject to availability, for any employee who cannot perform one or more job duties for up to 90 days due to injury, illness, or a condition that would be a disability under the ADA. An employee requests a light duty assignment for a 20-pound lifting restriction related to her pregnancy. The employer denies the light duty request, claiming that pregnancy itself does not constitute an injury, illness, or disability, and that the employee has not provided any evidence that the restriction is the result of a pregnancy-related impairment that constitutes a disability under the ADA. The employer has violated the PDA because the employer's policy treats pregnant employees differently from other employees similar in their ability or inability to work.</a:t>
            </a:r>
            <a:endParaRPr lang="en-US" sz="1900" i="1" dirty="0">
              <a:solidFill>
                <a:srgbClr val="244A58"/>
              </a:solidFill>
            </a:endParaRPr>
          </a:p>
          <a:p>
            <a:pPr marL="114300" indent="0">
              <a:buNone/>
            </a:pPr>
            <a:endParaRPr lang="en-US" dirty="0"/>
          </a:p>
        </p:txBody>
      </p:sp>
    </p:spTree>
    <p:extLst>
      <p:ext uri="{BB962C8B-B14F-4D97-AF65-F5344CB8AC3E}">
        <p14:creationId xmlns:p14="http://schemas.microsoft.com/office/powerpoint/2010/main" val="3520727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Young v. UPS</a:t>
            </a:r>
            <a:endParaRPr lang="en-US" i="1" dirty="0"/>
          </a:p>
        </p:txBody>
      </p:sp>
      <p:sp>
        <p:nvSpPr>
          <p:cNvPr id="3" name="Content Placeholder 2"/>
          <p:cNvSpPr>
            <a:spLocks noGrp="1"/>
          </p:cNvSpPr>
          <p:nvPr>
            <p:ph idx="1"/>
          </p:nvPr>
        </p:nvSpPr>
        <p:spPr/>
        <p:txBody>
          <a:bodyPr/>
          <a:lstStyle/>
          <a:p>
            <a:pPr marL="114300" indent="0">
              <a:buNone/>
            </a:pPr>
            <a:r>
              <a:rPr lang="en-US" dirty="0" smtClean="0">
                <a:solidFill>
                  <a:srgbClr val="244A58"/>
                </a:solidFill>
              </a:rPr>
              <a:t>Plaintiff, a part-time delivery driver occasionally required to lift up to 70 </a:t>
            </a:r>
            <a:r>
              <a:rPr lang="en-US" dirty="0" err="1" smtClean="0">
                <a:solidFill>
                  <a:srgbClr val="244A58"/>
                </a:solidFill>
              </a:rPr>
              <a:t>lbs</a:t>
            </a:r>
            <a:r>
              <a:rPr lang="en-US" dirty="0" smtClean="0">
                <a:solidFill>
                  <a:srgbClr val="244A58"/>
                </a:solidFill>
              </a:rPr>
              <a:t>,  was advised by her midwife not to lift more than 20 </a:t>
            </a:r>
            <a:r>
              <a:rPr lang="en-US" dirty="0" err="1" smtClean="0">
                <a:solidFill>
                  <a:srgbClr val="244A58"/>
                </a:solidFill>
              </a:rPr>
              <a:t>lbs</a:t>
            </a:r>
            <a:r>
              <a:rPr lang="en-US" dirty="0" smtClean="0">
                <a:solidFill>
                  <a:srgbClr val="244A58"/>
                </a:solidFill>
              </a:rPr>
              <a:t> for the duration of her pregnancy. She requested light duty work, which was denied. </a:t>
            </a:r>
          </a:p>
          <a:p>
            <a:pPr marL="114300" indent="0">
              <a:buNone/>
            </a:pPr>
            <a:endParaRPr lang="en-US" dirty="0">
              <a:solidFill>
                <a:srgbClr val="244A58"/>
              </a:solidFill>
            </a:endParaRPr>
          </a:p>
          <a:p>
            <a:pPr marL="114300" indent="0">
              <a:buNone/>
            </a:pPr>
            <a:r>
              <a:rPr lang="en-US" u="sng" dirty="0" smtClean="0">
                <a:solidFill>
                  <a:srgbClr val="244A58"/>
                </a:solidFill>
              </a:rPr>
              <a:t>UPS’s Policy</a:t>
            </a:r>
            <a:endParaRPr lang="en-US" dirty="0" smtClean="0">
              <a:solidFill>
                <a:srgbClr val="244A58"/>
              </a:solidFill>
            </a:endParaRPr>
          </a:p>
          <a:p>
            <a:pPr marL="114300" lvl="0" indent="0">
              <a:buNone/>
            </a:pPr>
            <a:r>
              <a:rPr lang="en-US" dirty="0" smtClean="0">
                <a:solidFill>
                  <a:srgbClr val="244A58"/>
                </a:solidFill>
              </a:rPr>
              <a:t>UPS </a:t>
            </a:r>
            <a:r>
              <a:rPr lang="en-US" dirty="0">
                <a:solidFill>
                  <a:srgbClr val="244A58"/>
                </a:solidFill>
              </a:rPr>
              <a:t>provided light lifting accommodations for employees with certain disabilities (for employees with (1) limitations arising out of a job-related injury; (2) employees with ADA recognized disabilities; and (3) employees who had lost their DOT certification</a:t>
            </a:r>
            <a:r>
              <a:rPr lang="en-US" dirty="0" smtClean="0">
                <a:solidFill>
                  <a:srgbClr val="244A58"/>
                </a:solidFill>
              </a:rPr>
              <a:t>), they did not provide such accommodations for requests due to pregnancy. </a:t>
            </a:r>
            <a:endParaRPr lang="en-US" dirty="0">
              <a:solidFill>
                <a:srgbClr val="244A58"/>
              </a:solidFill>
            </a:endParaRPr>
          </a:p>
          <a:p>
            <a:pPr marL="114300" indent="0">
              <a:buNone/>
            </a:pPr>
            <a:endParaRPr lang="en-US" u="sng" dirty="0"/>
          </a:p>
        </p:txBody>
      </p:sp>
    </p:spTree>
    <p:extLst>
      <p:ext uri="{BB962C8B-B14F-4D97-AF65-F5344CB8AC3E}">
        <p14:creationId xmlns:p14="http://schemas.microsoft.com/office/powerpoint/2010/main" val="195052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Parties Argued:</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Plaintiff: Similar to the EEOC’s interpretation, Young argued that the PDA required that her request be accommodated because other workers who had similar restrictions were accommodated. She argued for a broad interpretation of Congress’ intent and focused only on the second clause of the PDA (equal working opportunity).</a:t>
            </a:r>
          </a:p>
          <a:p>
            <a:pPr marL="114300" indent="0">
              <a:buNone/>
            </a:pPr>
            <a:endParaRPr lang="en-US" dirty="0" smtClean="0">
              <a:solidFill>
                <a:schemeClr val="accent2"/>
              </a:solidFill>
            </a:endParaRPr>
          </a:p>
          <a:p>
            <a:r>
              <a:rPr lang="en-US" dirty="0" smtClean="0">
                <a:solidFill>
                  <a:schemeClr val="accent2"/>
                </a:solidFill>
              </a:rPr>
              <a:t>Defendant: UPS argued that Congress meant only to protect pregnant workers from traditional discrimination practices.  UPS argued that Young was not a “similarly situated employee” to the </a:t>
            </a:r>
            <a:r>
              <a:rPr lang="en-US" smtClean="0">
                <a:solidFill>
                  <a:schemeClr val="accent2"/>
                </a:solidFill>
              </a:rPr>
              <a:t>disabled employees </a:t>
            </a:r>
            <a:r>
              <a:rPr lang="en-US" dirty="0" smtClean="0">
                <a:solidFill>
                  <a:schemeClr val="accent2"/>
                </a:solidFill>
              </a:rPr>
              <a:t>for purposes </a:t>
            </a:r>
            <a:r>
              <a:rPr lang="en-US" smtClean="0">
                <a:solidFill>
                  <a:schemeClr val="accent2"/>
                </a:solidFill>
              </a:rPr>
              <a:t>of the PDA.  </a:t>
            </a:r>
            <a:endParaRPr lang="en-US" dirty="0" smtClean="0">
              <a:solidFill>
                <a:schemeClr val="accent2"/>
              </a:solidFill>
            </a:endParaRPr>
          </a:p>
          <a:p>
            <a:endParaRPr lang="en-US" dirty="0"/>
          </a:p>
          <a:p>
            <a:pPr marL="114300" indent="0">
              <a:buNone/>
            </a:pPr>
            <a:endParaRPr lang="en-US" dirty="0"/>
          </a:p>
        </p:txBody>
      </p:sp>
    </p:spTree>
    <p:extLst>
      <p:ext uri="{BB962C8B-B14F-4D97-AF65-F5344CB8AC3E}">
        <p14:creationId xmlns:p14="http://schemas.microsoft.com/office/powerpoint/2010/main" val="2520877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Supreme Court Held</a:t>
            </a:r>
            <a:endParaRPr lang="en-US" dirty="0"/>
          </a:p>
        </p:txBody>
      </p:sp>
      <p:sp>
        <p:nvSpPr>
          <p:cNvPr id="3" name="Content Placeholder 2"/>
          <p:cNvSpPr>
            <a:spLocks noGrp="1"/>
          </p:cNvSpPr>
          <p:nvPr>
            <p:ph idx="1"/>
          </p:nvPr>
        </p:nvSpPr>
        <p:spPr/>
        <p:txBody>
          <a:bodyPr>
            <a:normAutofit lnSpcReduction="10000"/>
          </a:bodyPr>
          <a:lstStyle/>
          <a:p>
            <a:pPr>
              <a:buFontTx/>
              <a:buChar char="•"/>
            </a:pPr>
            <a:r>
              <a:rPr lang="en-US" dirty="0" smtClean="0">
                <a:solidFill>
                  <a:schemeClr val="accent2"/>
                </a:solidFill>
              </a:rPr>
              <a:t>A burden shifting test for pregnancy accommodation:</a:t>
            </a:r>
          </a:p>
          <a:p>
            <a:pPr lvl="1">
              <a:buFontTx/>
              <a:buChar char="•"/>
            </a:pPr>
            <a:r>
              <a:rPr lang="en-US" dirty="0" smtClean="0">
                <a:solidFill>
                  <a:schemeClr val="accent2"/>
                </a:solidFill>
              </a:rPr>
              <a:t>Prima facie case that she belongs to the protected class, that she sought accommodation, that the employer did not accommodate her, and that the employer did accommodate others similar in their ability or inability to work</a:t>
            </a:r>
          </a:p>
          <a:p>
            <a:pPr lvl="1">
              <a:buFontTx/>
              <a:buChar char="•"/>
            </a:pPr>
            <a:r>
              <a:rPr lang="en-US" dirty="0" smtClean="0">
                <a:solidFill>
                  <a:schemeClr val="accent2"/>
                </a:solidFill>
              </a:rPr>
              <a:t>Employer may then seek to justify its refusal to accommodate the plaintiff by relying on legitimate, non-discriminatory reasons for denying her accommodation.  If the employer makes this showing, </a:t>
            </a:r>
          </a:p>
          <a:p>
            <a:pPr lvl="1">
              <a:buFontTx/>
              <a:buChar char="•"/>
            </a:pPr>
            <a:r>
              <a:rPr lang="en-US" dirty="0" smtClean="0">
                <a:solidFill>
                  <a:schemeClr val="accent2"/>
                </a:solidFill>
              </a:rPr>
              <a:t>Plaintiff can then show that the employer's proffered reasons are </a:t>
            </a:r>
            <a:r>
              <a:rPr lang="en-US" dirty="0" err="1" smtClean="0">
                <a:solidFill>
                  <a:schemeClr val="accent2"/>
                </a:solidFill>
              </a:rPr>
              <a:t>pretextual</a:t>
            </a:r>
            <a:r>
              <a:rPr lang="en-US" dirty="0" smtClean="0">
                <a:solidFill>
                  <a:schemeClr val="accent2"/>
                </a:solidFill>
              </a:rPr>
              <a:t>— “provide sufficient evident that the employer’s policies impose a significant burden on pregnant workers and that the employer’s reasons are not sufficiently strong to justify the burden, but rather give rise to an inference of intentional discrimination. </a:t>
            </a:r>
          </a:p>
          <a:p>
            <a:pPr marL="114300" indent="0">
              <a:buNone/>
            </a:pPr>
            <a:endParaRPr lang="en-US" dirty="0" smtClean="0"/>
          </a:p>
          <a:p>
            <a:pPr>
              <a:buFontTx/>
              <a:buChar char="•"/>
            </a:pPr>
            <a:endParaRPr lang="en-US" dirty="0"/>
          </a:p>
        </p:txBody>
      </p:sp>
    </p:spTree>
    <p:extLst>
      <p:ext uri="{BB962C8B-B14F-4D97-AF65-F5344CB8AC3E}">
        <p14:creationId xmlns:p14="http://schemas.microsoft.com/office/powerpoint/2010/main" val="9565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Employers should:</a:t>
            </a:r>
            <a:endParaRPr lang="en-US" dirty="0"/>
          </a:p>
        </p:txBody>
      </p:sp>
      <p:sp>
        <p:nvSpPr>
          <p:cNvPr id="3" name="Content Placeholder 2"/>
          <p:cNvSpPr>
            <a:spLocks noGrp="1"/>
          </p:cNvSpPr>
          <p:nvPr>
            <p:ph idx="1"/>
          </p:nvPr>
        </p:nvSpPr>
        <p:spPr/>
        <p:txBody>
          <a:bodyPr/>
          <a:lstStyle/>
          <a:p>
            <a:r>
              <a:rPr lang="en-US" dirty="0" smtClean="0">
                <a:solidFill>
                  <a:srgbClr val="244A58"/>
                </a:solidFill>
              </a:rPr>
              <a:t>Review accommodation policies and be able to articulate a legitimate business reason if pregnant workers are not accommodated for restrictions and evaluate comparators.</a:t>
            </a:r>
          </a:p>
          <a:p>
            <a:pPr marL="114300" indent="0">
              <a:buNone/>
            </a:pPr>
            <a:r>
              <a:rPr lang="en-US" dirty="0" smtClean="0">
                <a:solidFill>
                  <a:srgbClr val="244A58"/>
                </a:solidFill>
              </a:rPr>
              <a:t> </a:t>
            </a:r>
          </a:p>
          <a:p>
            <a:r>
              <a:rPr lang="en-US" dirty="0" smtClean="0">
                <a:solidFill>
                  <a:srgbClr val="244A58"/>
                </a:solidFill>
              </a:rPr>
              <a:t>Keep in mind the ADAAA</a:t>
            </a:r>
          </a:p>
          <a:p>
            <a:pPr marL="114300" indent="0">
              <a:buNone/>
            </a:pPr>
            <a:endParaRPr lang="en-US" dirty="0" smtClean="0"/>
          </a:p>
          <a:p>
            <a:endParaRPr lang="en-US" dirty="0"/>
          </a:p>
        </p:txBody>
      </p:sp>
    </p:spTree>
    <p:extLst>
      <p:ext uri="{BB962C8B-B14F-4D97-AF65-F5344CB8AC3E}">
        <p14:creationId xmlns:p14="http://schemas.microsoft.com/office/powerpoint/2010/main" val="983275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Watch:	</a:t>
            </a:r>
            <a:endParaRPr lang="en-US" dirty="0"/>
          </a:p>
        </p:txBody>
      </p:sp>
      <p:sp>
        <p:nvSpPr>
          <p:cNvPr id="3" name="Content Placeholder 2"/>
          <p:cNvSpPr>
            <a:spLocks noGrp="1"/>
          </p:cNvSpPr>
          <p:nvPr>
            <p:ph idx="1"/>
          </p:nvPr>
        </p:nvSpPr>
        <p:spPr/>
        <p:txBody>
          <a:bodyPr/>
          <a:lstStyle/>
          <a:p>
            <a:r>
              <a:rPr lang="en-US" dirty="0" smtClean="0"/>
              <a:t>Pregnant Workers Fairness Act (Senate Amendment 632)</a:t>
            </a:r>
          </a:p>
          <a:p>
            <a:pPr marL="114300" indent="0">
              <a:buNone/>
            </a:pPr>
            <a:endParaRPr lang="en-US" dirty="0" smtClean="0"/>
          </a:p>
          <a:p>
            <a:r>
              <a:rPr lang="en-US" dirty="0" smtClean="0"/>
              <a:t>State Legislation</a:t>
            </a:r>
          </a:p>
          <a:p>
            <a:endParaRPr lang="en-US" dirty="0"/>
          </a:p>
          <a:p>
            <a:r>
              <a:rPr lang="en-US" dirty="0" smtClean="0"/>
              <a:t>Remand of </a:t>
            </a:r>
            <a:r>
              <a:rPr lang="en-US" i="1" dirty="0" smtClean="0"/>
              <a:t>Young v. UPS</a:t>
            </a:r>
            <a:r>
              <a:rPr lang="en-US" dirty="0" smtClean="0"/>
              <a:t>, its implications on pregnant workers’ PDA claims and claims under the ADAAA</a:t>
            </a:r>
          </a:p>
          <a:p>
            <a:endParaRPr lang="en-US" dirty="0"/>
          </a:p>
          <a:p>
            <a:r>
              <a:rPr lang="en-US" dirty="0" smtClean="0"/>
              <a:t>EEOC response since the decision in </a:t>
            </a:r>
            <a:r>
              <a:rPr lang="en-US" i="1" dirty="0" smtClean="0"/>
              <a:t>Young v. UPS</a:t>
            </a:r>
            <a:endParaRPr lang="en-US" dirty="0" smtClean="0"/>
          </a:p>
          <a:p>
            <a:endParaRPr lang="en-US" dirty="0"/>
          </a:p>
        </p:txBody>
      </p:sp>
    </p:spTree>
    <p:extLst>
      <p:ext uri="{BB962C8B-B14F-4D97-AF65-F5344CB8AC3E}">
        <p14:creationId xmlns:p14="http://schemas.microsoft.com/office/powerpoint/2010/main" val="4289686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a:bodyPr>
          <a:lstStyle/>
          <a:p>
            <a:r>
              <a:rPr lang="en-US" sz="2400" b="1" dirty="0" smtClean="0">
                <a:latin typeface="Arial" panose="020B0604020202020204" pitchFamily="34" charset="0"/>
                <a:cs typeface="Arial" panose="020B0604020202020204" pitchFamily="34" charset="0"/>
              </a:rPr>
              <a:t>THE NLRB’S NEW DEFERRAL GUIDELINES PRESENT NEW CHALLENGES FOR EMPLOYERS</a:t>
            </a:r>
            <a:endParaRPr lang="en-US" sz="2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47800" y="2667000"/>
            <a:ext cx="6400800" cy="2286000"/>
          </a:xfrm>
        </p:spPr>
        <p:txBody>
          <a:bodyPr>
            <a:normAutofit fontScale="32500" lnSpcReduction="20000"/>
          </a:bodyPr>
          <a:lstStyle/>
          <a:p>
            <a:r>
              <a:rPr lang="en-US" sz="14400" b="1" dirty="0" smtClean="0">
                <a:solidFill>
                  <a:schemeClr val="tx2"/>
                </a:solidFill>
                <a:latin typeface="QEJohnChivers" panose="00000400000000000000" pitchFamily="2" charset="0"/>
              </a:rPr>
              <a:t>Robert I. Gosseen</a:t>
            </a:r>
          </a:p>
          <a:p>
            <a:r>
              <a:rPr lang="en-US" sz="8000" b="1" dirty="0" smtClean="0">
                <a:solidFill>
                  <a:schemeClr val="tx1"/>
                </a:solidFill>
                <a:latin typeface="Arial" panose="020B0604020202020204" pitchFamily="34" charset="0"/>
                <a:cs typeface="Arial" panose="020B0604020202020204" pitchFamily="34" charset="0"/>
              </a:rPr>
              <a:t>Ganfer &amp; Shore, LLP</a:t>
            </a:r>
          </a:p>
          <a:p>
            <a:r>
              <a:rPr lang="en-US" sz="8000" b="1" dirty="0" smtClean="0">
                <a:solidFill>
                  <a:schemeClr val="tx1"/>
                </a:solidFill>
                <a:latin typeface="Arial" panose="020B0604020202020204" pitchFamily="34" charset="0"/>
                <a:cs typeface="Arial" panose="020B0604020202020204" pitchFamily="34" charset="0"/>
              </a:rPr>
              <a:t>New York City</a:t>
            </a:r>
          </a:p>
          <a:p>
            <a:endParaRPr lang="en-US" sz="5500" b="1" dirty="0" smtClean="0">
              <a:solidFill>
                <a:schemeClr val="tx1"/>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851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anose="020B0604020202020204" pitchFamily="34" charset="0"/>
                <a:cs typeface="Arial" panose="020B0604020202020204" pitchFamily="34" charset="0"/>
              </a:rPr>
              <a:t>The NLRB’s Long Standing </a:t>
            </a:r>
            <a:r>
              <a:rPr lang="en-US" sz="2800" b="1" i="1" dirty="0" smtClean="0">
                <a:solidFill>
                  <a:srgbClr val="FF0000"/>
                </a:solidFill>
                <a:latin typeface="Arial" panose="020B0604020202020204" pitchFamily="34" charset="0"/>
                <a:cs typeface="Arial" panose="020B0604020202020204" pitchFamily="34" charset="0"/>
              </a:rPr>
              <a:t>Spielberg/Olin</a:t>
            </a:r>
            <a:r>
              <a:rPr lang="en-US" sz="2800" b="1" dirty="0" smtClean="0">
                <a:latin typeface="Arial" panose="020B0604020202020204" pitchFamily="34" charset="0"/>
                <a:cs typeface="Arial" panose="020B0604020202020204" pitchFamily="34" charset="0"/>
              </a:rPr>
              <a:t> Post-Arbitral Deferral Standard </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a:latin typeface="Arial" panose="020B0604020202020204" pitchFamily="34" charset="0"/>
                <a:cs typeface="Arial" panose="020B0604020202020204" pitchFamily="34" charset="0"/>
              </a:rPr>
              <a:t>Under </a:t>
            </a:r>
            <a:r>
              <a:rPr lang="en-US" sz="1800" dirty="0" smtClean="0">
                <a:latin typeface="Arial" panose="020B0604020202020204" pitchFamily="34" charset="0"/>
                <a:cs typeface="Arial" panose="020B0604020202020204" pitchFamily="34" charset="0"/>
              </a:rPr>
              <a:t>its</a:t>
            </a:r>
            <a:r>
              <a:rPr lang="en-US" sz="1800" b="1" i="1" dirty="0" smtClean="0">
                <a:latin typeface="Arial" panose="020B0604020202020204" pitchFamily="34" charset="0"/>
                <a:cs typeface="Arial" panose="020B0604020202020204" pitchFamily="34" charset="0"/>
              </a:rPr>
              <a:t> </a:t>
            </a:r>
            <a:r>
              <a:rPr lang="en-US" sz="1800" b="1" i="1" dirty="0" smtClean="0">
                <a:solidFill>
                  <a:srgbClr val="FF0000"/>
                </a:solidFill>
                <a:latin typeface="Arial" panose="020B0604020202020204" pitchFamily="34" charset="0"/>
                <a:cs typeface="Arial" panose="020B0604020202020204" pitchFamily="34" charset="0"/>
              </a:rPr>
              <a:t>Spielberg</a:t>
            </a:r>
            <a:r>
              <a:rPr lang="en-US" sz="1800" b="1" i="1" dirty="0">
                <a:solidFill>
                  <a:srgbClr val="FF0000"/>
                </a:solidFill>
                <a:latin typeface="Arial" panose="020B0604020202020204" pitchFamily="34" charset="0"/>
                <a:cs typeface="Arial" panose="020B0604020202020204" pitchFamily="34" charset="0"/>
              </a:rPr>
              <a:t>, </a:t>
            </a:r>
            <a:r>
              <a:rPr lang="en-US" sz="1800" b="1" i="1" dirty="0" smtClean="0">
                <a:solidFill>
                  <a:srgbClr val="FF0000"/>
                </a:solidFill>
                <a:latin typeface="Arial" panose="020B0604020202020204" pitchFamily="34" charset="0"/>
                <a:cs typeface="Arial" panose="020B0604020202020204" pitchFamily="34" charset="0"/>
              </a:rPr>
              <a:t>112 NLRB 1080 (1955)</a:t>
            </a:r>
            <a:r>
              <a:rPr lang="en-US" sz="1800" b="1" i="1"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doctrine,</a:t>
            </a:r>
            <a:r>
              <a:rPr lang="en-US" sz="1800" dirty="0" smtClean="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NLRB deferred </a:t>
            </a:r>
            <a:r>
              <a:rPr lang="en-US" sz="1800" dirty="0">
                <a:latin typeface="Arial" panose="020B0604020202020204" pitchFamily="34" charset="0"/>
                <a:cs typeface="Arial" panose="020B0604020202020204" pitchFamily="34" charset="0"/>
              </a:rPr>
              <a:t>to an </a:t>
            </a:r>
            <a:r>
              <a:rPr lang="en-US" sz="1800" dirty="0" smtClean="0">
                <a:latin typeface="Arial" panose="020B0604020202020204" pitchFamily="34" charset="0"/>
                <a:cs typeface="Arial" panose="020B0604020202020204" pitchFamily="34" charset="0"/>
              </a:rPr>
              <a:t>arbitration </a:t>
            </a:r>
            <a:r>
              <a:rPr lang="en-US" sz="1800" dirty="0">
                <a:latin typeface="Arial" panose="020B0604020202020204" pitchFamily="34" charset="0"/>
                <a:cs typeface="Arial" panose="020B0604020202020204" pitchFamily="34" charset="0"/>
              </a:rPr>
              <a:t>award </a:t>
            </a:r>
            <a:r>
              <a:rPr lang="en-US" sz="1800" dirty="0" smtClean="0">
                <a:latin typeface="Arial" panose="020B0604020202020204" pitchFamily="34" charset="0"/>
                <a:cs typeface="Arial" panose="020B0604020202020204" pitchFamily="34" charset="0"/>
              </a:rPr>
              <a:t>when:</a:t>
            </a:r>
          </a:p>
          <a:p>
            <a:pPr marL="0" indent="0">
              <a:buNone/>
            </a:pP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the arbitration proceedings appeared </a:t>
            </a:r>
            <a:r>
              <a:rPr lang="en-US" sz="1800" dirty="0">
                <a:latin typeface="Arial" panose="020B0604020202020204" pitchFamily="34" charset="0"/>
                <a:cs typeface="Arial" panose="020B0604020202020204" pitchFamily="34" charset="0"/>
              </a:rPr>
              <a:t>to have been fair and </a:t>
            </a:r>
            <a:r>
              <a:rPr lang="en-US" sz="1800" dirty="0" smtClean="0">
                <a:latin typeface="Arial" panose="020B0604020202020204" pitchFamily="34" charset="0"/>
                <a:cs typeface="Arial" panose="020B0604020202020204" pitchFamily="34" charset="0"/>
              </a:rPr>
              <a:t>regular; </a:t>
            </a:r>
          </a:p>
          <a:p>
            <a:pPr marL="0" indent="0">
              <a:buNone/>
            </a:pP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all </a:t>
            </a:r>
            <a:r>
              <a:rPr lang="en-US" sz="1800" dirty="0">
                <a:latin typeface="Arial" panose="020B0604020202020204" pitchFamily="34" charset="0"/>
                <a:cs typeface="Arial" panose="020B0604020202020204" pitchFamily="34" charset="0"/>
              </a:rPr>
              <a:t>parties </a:t>
            </a:r>
            <a:r>
              <a:rPr lang="en-US" sz="1800" dirty="0" smtClean="0">
                <a:latin typeface="Arial" panose="020B0604020202020204" pitchFamily="34" charset="0"/>
                <a:cs typeface="Arial" panose="020B0604020202020204" pitchFamily="34" charset="0"/>
              </a:rPr>
              <a:t>(meaning the employer and the union) agreed </a:t>
            </a:r>
            <a:r>
              <a:rPr lang="en-US" sz="1800" dirty="0">
                <a:latin typeface="Arial" panose="020B0604020202020204" pitchFamily="34" charset="0"/>
                <a:cs typeface="Arial" panose="020B0604020202020204" pitchFamily="34" charset="0"/>
              </a:rPr>
              <a:t>to be </a:t>
            </a:r>
            <a:r>
              <a:rPr lang="en-US" sz="1800" dirty="0" smtClean="0">
                <a:latin typeface="Arial" panose="020B0604020202020204" pitchFamily="34" charset="0"/>
                <a:cs typeface="Arial" panose="020B0604020202020204" pitchFamily="34" charset="0"/>
              </a:rPr>
              <a:t>bound by the award; </a:t>
            </a:r>
            <a:r>
              <a:rPr lang="en-US" sz="1800" b="1" i="1" dirty="0">
                <a:solidFill>
                  <a:srgbClr val="FF0000"/>
                </a:solidFill>
                <a:latin typeface="Arial" panose="020B0604020202020204" pitchFamily="34" charset="0"/>
                <a:cs typeface="Arial" panose="020B0604020202020204" pitchFamily="34" charset="0"/>
              </a:rPr>
              <a:t>and</a:t>
            </a: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the arbitrator’s decision was </a:t>
            </a:r>
            <a:r>
              <a:rPr lang="en-US" sz="1800" dirty="0">
                <a:latin typeface="Arial" panose="020B0604020202020204" pitchFamily="34" charset="0"/>
                <a:cs typeface="Arial" panose="020B0604020202020204" pitchFamily="34" charset="0"/>
              </a:rPr>
              <a:t>not </a:t>
            </a:r>
            <a:r>
              <a:rPr lang="en-US" sz="1800" dirty="0" smtClean="0">
                <a:latin typeface="Arial" panose="020B0604020202020204" pitchFamily="34" charset="0"/>
                <a:cs typeface="Arial" panose="020B0604020202020204" pitchFamily="34" charset="0"/>
              </a:rPr>
              <a:t>“clearly repugnant” </a:t>
            </a:r>
            <a:r>
              <a:rPr lang="en-US" sz="1800" dirty="0">
                <a:latin typeface="Arial" panose="020B0604020202020204" pitchFamily="34" charset="0"/>
                <a:cs typeface="Arial" panose="020B0604020202020204" pitchFamily="34" charset="0"/>
              </a:rPr>
              <a:t>to the purposes and policies of the </a:t>
            </a:r>
            <a:r>
              <a:rPr lang="en-US" sz="1800" dirty="0" smtClean="0">
                <a:latin typeface="Arial" panose="020B0604020202020204" pitchFamily="34" charset="0"/>
                <a:cs typeface="Arial" panose="020B0604020202020204" pitchFamily="34" charset="0"/>
              </a:rPr>
              <a:t>National Labor Relations Act (the “Act”). “Clearly </a:t>
            </a:r>
            <a:r>
              <a:rPr lang="en-US" sz="1800" dirty="0">
                <a:latin typeface="Arial" panose="020B0604020202020204" pitchFamily="34" charset="0"/>
                <a:cs typeface="Arial" panose="020B0604020202020204" pitchFamily="34" charset="0"/>
              </a:rPr>
              <a:t>repugnant” </a:t>
            </a:r>
            <a:r>
              <a:rPr lang="en-US" sz="1800" dirty="0" smtClean="0">
                <a:latin typeface="Arial" panose="020B0604020202020204" pitchFamily="34" charset="0"/>
                <a:cs typeface="Arial" panose="020B0604020202020204" pitchFamily="34" charset="0"/>
              </a:rPr>
              <a:t>meant that </a:t>
            </a:r>
            <a:r>
              <a:rPr lang="en-US" sz="1800" dirty="0">
                <a:latin typeface="Arial" panose="020B0604020202020204" pitchFamily="34" charset="0"/>
                <a:cs typeface="Arial" panose="020B0604020202020204" pitchFamily="34" charset="0"/>
              </a:rPr>
              <a:t>the arbitration award  was “‘palpably </a:t>
            </a:r>
            <a:r>
              <a:rPr lang="en-US" sz="1800" dirty="0" smtClean="0">
                <a:latin typeface="Arial" panose="020B0604020202020204" pitchFamily="34" charset="0"/>
                <a:cs typeface="Arial" panose="020B0604020202020204" pitchFamily="34" charset="0"/>
              </a:rPr>
              <a:t>wrong,” i.e</a:t>
            </a:r>
            <a:r>
              <a:rPr lang="en-US" sz="1800" dirty="0">
                <a:latin typeface="Arial" panose="020B0604020202020204" pitchFamily="34" charset="0"/>
                <a:cs typeface="Arial" panose="020B0604020202020204" pitchFamily="34" charset="0"/>
              </a:rPr>
              <a:t>., the decision </a:t>
            </a:r>
            <a:r>
              <a:rPr lang="en-US" sz="1800" dirty="0" smtClean="0">
                <a:latin typeface="Arial" panose="020B0604020202020204" pitchFamily="34" charset="0"/>
                <a:cs typeface="Arial" panose="020B0604020202020204" pitchFamily="34" charset="0"/>
              </a:rPr>
              <a:t>was </a:t>
            </a:r>
            <a:r>
              <a:rPr lang="en-US" sz="1800" dirty="0">
                <a:latin typeface="Arial" panose="020B0604020202020204" pitchFamily="34" charset="0"/>
                <a:cs typeface="Arial" panose="020B0604020202020204" pitchFamily="34" charset="0"/>
              </a:rPr>
              <a:t>not susceptible to an interpretation </a:t>
            </a:r>
            <a:r>
              <a:rPr lang="en-US" sz="1800" dirty="0" smtClean="0">
                <a:latin typeface="Arial" panose="020B0604020202020204" pitchFamily="34" charset="0"/>
                <a:cs typeface="Arial" panose="020B0604020202020204" pitchFamily="34" charset="0"/>
              </a:rPr>
              <a:t>consistent </a:t>
            </a:r>
            <a:r>
              <a:rPr lang="en-US" sz="1800" dirty="0">
                <a:latin typeface="Arial" panose="020B0604020202020204" pitchFamily="34" charset="0"/>
                <a:cs typeface="Arial" panose="020B0604020202020204" pitchFamily="34" charset="0"/>
              </a:rPr>
              <a:t>with the Act. </a:t>
            </a:r>
          </a:p>
          <a:p>
            <a:pPr marL="0" indent="0">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888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grpSp>
        <p:nvGrpSpPr>
          <p:cNvPr id="3" name="Group 2"/>
          <p:cNvGrpSpPr/>
          <p:nvPr/>
        </p:nvGrpSpPr>
        <p:grpSpPr>
          <a:xfrm>
            <a:off x="682776" y="1703747"/>
            <a:ext cx="3625572" cy="1384995"/>
            <a:chOff x="682776" y="1703748"/>
            <a:chExt cx="3625572" cy="1384995"/>
          </a:xfrm>
        </p:grpSpPr>
        <p:sp>
          <p:nvSpPr>
            <p:cNvPr id="4" name="TextBox 3"/>
            <p:cNvSpPr txBox="1"/>
            <p:nvPr/>
          </p:nvSpPr>
          <p:spPr>
            <a:xfrm>
              <a:off x="1793748" y="1703748"/>
              <a:ext cx="2514600" cy="1384995"/>
            </a:xfrm>
            <a:prstGeom prst="rect">
              <a:avLst/>
            </a:prstGeom>
            <a:noFill/>
          </p:spPr>
          <p:txBody>
            <a:bodyPr wrap="square" rtlCol="0">
              <a:spAutoFit/>
            </a:bodyPr>
            <a:lstStyle/>
            <a:p>
              <a:r>
                <a:rPr lang="en-US" sz="1200" b="1" dirty="0" smtClean="0">
                  <a:solidFill>
                    <a:prstClr val="black"/>
                  </a:solidFill>
                </a:rPr>
                <a:t>Lauren R. Darden</a:t>
              </a:r>
              <a:endParaRPr lang="en-US" sz="1200" b="1" dirty="0">
                <a:solidFill>
                  <a:prstClr val="black"/>
                </a:solidFill>
              </a:endParaRPr>
            </a:p>
            <a:p>
              <a:r>
                <a:rPr lang="en-US" sz="1200" dirty="0">
                  <a:solidFill>
                    <a:prstClr val="black"/>
                  </a:solidFill>
                </a:rPr>
                <a:t>Wharton </a:t>
              </a:r>
              <a:r>
                <a:rPr lang="en-US" sz="1200" dirty="0" err="1">
                  <a:solidFill>
                    <a:prstClr val="black"/>
                  </a:solidFill>
                </a:rPr>
                <a:t>Aldhizer</a:t>
              </a:r>
              <a:r>
                <a:rPr lang="en-US" sz="1200" dirty="0">
                  <a:solidFill>
                    <a:prstClr val="black"/>
                  </a:solidFill>
                </a:rPr>
                <a:t> &amp; Weaver, PLC</a:t>
              </a:r>
            </a:p>
            <a:p>
              <a:r>
                <a:rPr lang="en-US" sz="1200" dirty="0">
                  <a:solidFill>
                    <a:prstClr val="black"/>
                  </a:solidFill>
                </a:rPr>
                <a:t>100 South Mason Street</a:t>
              </a:r>
            </a:p>
            <a:p>
              <a:r>
                <a:rPr lang="en-US" sz="1200" dirty="0">
                  <a:solidFill>
                    <a:prstClr val="black"/>
                  </a:solidFill>
                </a:rPr>
                <a:t>P.O. Box 20028</a:t>
              </a:r>
            </a:p>
            <a:p>
              <a:r>
                <a:rPr lang="en-US" sz="1200" dirty="0">
                  <a:solidFill>
                    <a:prstClr val="black"/>
                  </a:solidFill>
                </a:rPr>
                <a:t>Harrisonburg, VA 22801 </a:t>
              </a:r>
              <a:endParaRPr lang="en-US" sz="1200" dirty="0" smtClean="0">
                <a:solidFill>
                  <a:prstClr val="black"/>
                </a:solidFill>
              </a:endParaRPr>
            </a:p>
            <a:p>
              <a:r>
                <a:rPr lang="en-US" sz="1200" dirty="0" smtClean="0">
                  <a:solidFill>
                    <a:prstClr val="black"/>
                  </a:solidFill>
                </a:rPr>
                <a:t>Phone</a:t>
              </a:r>
              <a:r>
                <a:rPr lang="en-US" sz="1200" dirty="0">
                  <a:solidFill>
                    <a:prstClr val="black"/>
                  </a:solidFill>
                </a:rPr>
                <a:t>: </a:t>
              </a:r>
              <a:r>
                <a:rPr lang="en-US" sz="1200" dirty="0" smtClean="0">
                  <a:solidFill>
                    <a:prstClr val="black"/>
                  </a:solidFill>
                </a:rPr>
                <a:t>540.434.0316</a:t>
              </a:r>
            </a:p>
            <a:p>
              <a:r>
                <a:rPr lang="en-US" sz="1200" dirty="0" smtClean="0">
                  <a:solidFill>
                    <a:prstClr val="black"/>
                  </a:solidFill>
                  <a:hlinkClick r:id="rId2"/>
                </a:rPr>
                <a:t>ldarden@wawlaw.com</a:t>
              </a:r>
              <a:r>
                <a:rPr lang="en-US" sz="1200" dirty="0" smtClean="0">
                  <a:solidFill>
                    <a:prstClr val="black"/>
                  </a:solidFill>
                </a:rPr>
                <a:t> </a:t>
              </a:r>
              <a:endParaRPr lang="en-US" sz="1200" dirty="0">
                <a:solidFill>
                  <a:prstClr val="black"/>
                </a:solidFill>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2776" y="1772429"/>
              <a:ext cx="101741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5041142" y="1780227"/>
            <a:ext cx="3496936" cy="1210377"/>
            <a:chOff x="811412" y="1703748"/>
            <a:chExt cx="3496936" cy="1210377"/>
          </a:xfrm>
        </p:grpSpPr>
        <p:sp>
          <p:nvSpPr>
            <p:cNvPr id="10" name="TextBox 9"/>
            <p:cNvSpPr txBox="1"/>
            <p:nvPr/>
          </p:nvSpPr>
          <p:spPr>
            <a:xfrm>
              <a:off x="1793748" y="1703748"/>
              <a:ext cx="2514600" cy="1200329"/>
            </a:xfrm>
            <a:prstGeom prst="rect">
              <a:avLst/>
            </a:prstGeom>
            <a:noFill/>
          </p:spPr>
          <p:txBody>
            <a:bodyPr wrap="square" rtlCol="0">
              <a:spAutoFit/>
            </a:bodyPr>
            <a:lstStyle/>
            <a:p>
              <a:r>
                <a:rPr lang="en-US" sz="1200" b="1" dirty="0" smtClean="0">
                  <a:solidFill>
                    <a:prstClr val="black"/>
                  </a:solidFill>
                </a:rPr>
                <a:t>Robert I. Gosseen</a:t>
              </a:r>
              <a:endParaRPr lang="en-US" sz="1200" b="1" dirty="0">
                <a:solidFill>
                  <a:prstClr val="black"/>
                </a:solidFill>
              </a:endParaRPr>
            </a:p>
            <a:p>
              <a:r>
                <a:rPr lang="en-US" sz="1200" dirty="0" err="1">
                  <a:solidFill>
                    <a:prstClr val="black"/>
                  </a:solidFill>
                </a:rPr>
                <a:t>Ganfer</a:t>
              </a:r>
              <a:r>
                <a:rPr lang="en-US" sz="1200" dirty="0">
                  <a:solidFill>
                    <a:prstClr val="black"/>
                  </a:solidFill>
                </a:rPr>
                <a:t> &amp; Shore, LLP</a:t>
              </a:r>
            </a:p>
            <a:p>
              <a:r>
                <a:rPr lang="en-US" sz="1200" dirty="0">
                  <a:solidFill>
                    <a:prstClr val="black"/>
                  </a:solidFill>
                </a:rPr>
                <a:t>360 Lexington Avenue, 14th Floor</a:t>
              </a:r>
            </a:p>
            <a:p>
              <a:r>
                <a:rPr lang="en-US" sz="1200" dirty="0">
                  <a:solidFill>
                    <a:prstClr val="black"/>
                  </a:solidFill>
                </a:rPr>
                <a:t>New York, NY 10017 </a:t>
              </a:r>
              <a:endParaRPr lang="en-US" sz="1200" dirty="0" smtClean="0">
                <a:solidFill>
                  <a:prstClr val="black"/>
                </a:solidFill>
              </a:endParaRPr>
            </a:p>
            <a:p>
              <a:r>
                <a:rPr lang="en-US" sz="1200" dirty="0" smtClean="0">
                  <a:solidFill>
                    <a:prstClr val="black"/>
                  </a:solidFill>
                </a:rPr>
                <a:t>Phone</a:t>
              </a:r>
              <a:r>
                <a:rPr lang="en-US" sz="1200" dirty="0">
                  <a:solidFill>
                    <a:prstClr val="black"/>
                  </a:solidFill>
                </a:rPr>
                <a:t>: </a:t>
              </a:r>
              <a:r>
                <a:rPr lang="en-US" sz="1200" dirty="0" smtClean="0">
                  <a:solidFill>
                    <a:prstClr val="black"/>
                  </a:solidFill>
                </a:rPr>
                <a:t>917.746.6796</a:t>
              </a:r>
            </a:p>
            <a:p>
              <a:r>
                <a:rPr lang="en-US" sz="1200" dirty="0" smtClean="0">
                  <a:solidFill>
                    <a:prstClr val="black"/>
                  </a:solidFill>
                  <a:hlinkClick r:id="rId4"/>
                </a:rPr>
                <a:t>rgosseen@ganfershore.com</a:t>
              </a:r>
              <a:r>
                <a:rPr lang="en-US" sz="1200" dirty="0" smtClean="0">
                  <a:solidFill>
                    <a:prstClr val="black"/>
                  </a:solidFill>
                </a:rPr>
                <a:t> </a:t>
              </a:r>
              <a:endParaRPr lang="en-US" sz="1200" dirty="0">
                <a:solidFill>
                  <a:prstClr val="black"/>
                </a:solidFill>
              </a:endParaRPr>
            </a:p>
          </p:txBody>
        </p:sp>
        <p:pic>
          <p:nvPicPr>
            <p:cNvPr id="11"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11412" y="1725405"/>
              <a:ext cx="826673"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682776" y="4029492"/>
            <a:ext cx="3617952" cy="1061236"/>
            <a:chOff x="690396" y="3886200"/>
            <a:chExt cx="3617952" cy="1061236"/>
          </a:xfrm>
        </p:grpSpPr>
        <p:sp>
          <p:nvSpPr>
            <p:cNvPr id="7" name="TextBox 6"/>
            <p:cNvSpPr txBox="1"/>
            <p:nvPr/>
          </p:nvSpPr>
          <p:spPr>
            <a:xfrm>
              <a:off x="1793748" y="3886200"/>
              <a:ext cx="2514600" cy="830997"/>
            </a:xfrm>
            <a:prstGeom prst="rect">
              <a:avLst/>
            </a:prstGeom>
            <a:noFill/>
          </p:spPr>
          <p:txBody>
            <a:bodyPr wrap="square" rtlCol="0">
              <a:spAutoFit/>
            </a:bodyPr>
            <a:lstStyle/>
            <a:p>
              <a:r>
                <a:rPr lang="en-US" sz="1200" b="1" dirty="0" smtClean="0">
                  <a:solidFill>
                    <a:prstClr val="black"/>
                  </a:solidFill>
                </a:rPr>
                <a:t>Jennifer M. Hurley</a:t>
              </a:r>
              <a:endParaRPr lang="en-US" sz="1200" b="1" dirty="0">
                <a:solidFill>
                  <a:prstClr val="black"/>
                </a:solidFill>
              </a:endParaRPr>
            </a:p>
            <a:p>
              <a:r>
                <a:rPr lang="en-US" sz="1200" dirty="0">
                  <a:solidFill>
                    <a:prstClr val="black"/>
                  </a:solidFill>
                </a:rPr>
                <a:t>Lockheed Martin Aeronautics </a:t>
              </a:r>
              <a:r>
                <a:rPr lang="en-US" sz="1200" dirty="0" smtClean="0">
                  <a:solidFill>
                    <a:prstClr val="black"/>
                  </a:solidFill>
                </a:rPr>
                <a:t>Company</a:t>
              </a:r>
              <a:endParaRPr lang="en-US" sz="1200" dirty="0">
                <a:solidFill>
                  <a:prstClr val="black"/>
                </a:solidFill>
              </a:endParaRPr>
            </a:p>
            <a:p>
              <a:r>
                <a:rPr lang="en-US" sz="1200" dirty="0" smtClean="0">
                  <a:solidFill>
                    <a:prstClr val="black"/>
                  </a:solidFill>
                </a:rPr>
                <a:t>Fort Worth, TX</a:t>
              </a:r>
              <a:endParaRPr lang="en-US" sz="1200" dirty="0">
                <a:solidFill>
                  <a:prstClr val="black"/>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96" y="3905667"/>
              <a:ext cx="1041769" cy="10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5041142" y="4002822"/>
            <a:ext cx="3649336" cy="1569660"/>
            <a:chOff x="5041142" y="3940914"/>
            <a:chExt cx="3649336" cy="1569660"/>
          </a:xfrm>
        </p:grpSpPr>
        <p:sp>
          <p:nvSpPr>
            <p:cNvPr id="14" name="TextBox 13"/>
            <p:cNvSpPr txBox="1"/>
            <p:nvPr/>
          </p:nvSpPr>
          <p:spPr>
            <a:xfrm>
              <a:off x="6175878" y="3940914"/>
              <a:ext cx="2514600" cy="1569660"/>
            </a:xfrm>
            <a:prstGeom prst="rect">
              <a:avLst/>
            </a:prstGeom>
            <a:noFill/>
          </p:spPr>
          <p:txBody>
            <a:bodyPr wrap="square" rtlCol="0">
              <a:spAutoFit/>
            </a:bodyPr>
            <a:lstStyle/>
            <a:p>
              <a:r>
                <a:rPr lang="en-US" sz="1200" b="1" dirty="0" err="1">
                  <a:solidFill>
                    <a:prstClr val="black"/>
                  </a:solidFill>
                </a:rPr>
                <a:t>Fco</a:t>
              </a:r>
              <a:r>
                <a:rPr lang="en-US" sz="1200" b="1" dirty="0">
                  <a:solidFill>
                    <a:prstClr val="black"/>
                  </a:solidFill>
                </a:rPr>
                <a:t>. J. Peña </a:t>
              </a:r>
              <a:r>
                <a:rPr lang="en-US" sz="1200" b="1" dirty="0" smtClean="0">
                  <a:solidFill>
                    <a:prstClr val="black"/>
                  </a:solidFill>
                </a:rPr>
                <a:t>Valdés</a:t>
              </a:r>
            </a:p>
            <a:p>
              <a:r>
                <a:rPr lang="en-US" sz="1200" dirty="0" err="1" smtClean="0">
                  <a:solidFill>
                    <a:prstClr val="black"/>
                  </a:solidFill>
                </a:rPr>
                <a:t>Cacheaux</a:t>
              </a:r>
              <a:r>
                <a:rPr lang="en-US" sz="1200" dirty="0" smtClean="0">
                  <a:solidFill>
                    <a:prstClr val="black"/>
                  </a:solidFill>
                </a:rPr>
                <a:t> </a:t>
              </a:r>
              <a:r>
                <a:rPr lang="en-US" sz="1200" dirty="0">
                  <a:solidFill>
                    <a:prstClr val="black"/>
                  </a:solidFill>
                </a:rPr>
                <a:t>Cavazos &amp; Newton</a:t>
              </a:r>
            </a:p>
            <a:p>
              <a:r>
                <a:rPr lang="en-US" sz="1200" dirty="0">
                  <a:solidFill>
                    <a:prstClr val="black"/>
                  </a:solidFill>
                </a:rPr>
                <a:t>Torre </a:t>
              </a:r>
              <a:r>
                <a:rPr lang="en-US" sz="1200" dirty="0" err="1">
                  <a:solidFill>
                    <a:prstClr val="black"/>
                  </a:solidFill>
                </a:rPr>
                <a:t>Metrocorp</a:t>
              </a:r>
              <a:r>
                <a:rPr lang="en-US" sz="1200" dirty="0">
                  <a:solidFill>
                    <a:prstClr val="black"/>
                  </a:solidFill>
                </a:rPr>
                <a:t>, </a:t>
              </a:r>
              <a:r>
                <a:rPr lang="en-US" sz="1200" dirty="0" err="1">
                  <a:solidFill>
                    <a:prstClr val="black"/>
                  </a:solidFill>
                </a:rPr>
                <a:t>Avenida</a:t>
              </a:r>
              <a:r>
                <a:rPr lang="en-US" sz="1200" dirty="0">
                  <a:solidFill>
                    <a:prstClr val="black"/>
                  </a:solidFill>
                </a:rPr>
                <a:t> </a:t>
              </a:r>
              <a:r>
                <a:rPr lang="en-US" sz="1200" dirty="0" err="1">
                  <a:solidFill>
                    <a:prstClr val="black"/>
                  </a:solidFill>
                </a:rPr>
                <a:t>Tecamachalco</a:t>
              </a:r>
              <a:r>
                <a:rPr lang="en-US" sz="1200" dirty="0">
                  <a:solidFill>
                    <a:prstClr val="black"/>
                  </a:solidFill>
                </a:rPr>
                <a:t> No. 14-502</a:t>
              </a:r>
            </a:p>
            <a:p>
              <a:r>
                <a:rPr lang="en-US" sz="1200" dirty="0">
                  <a:solidFill>
                    <a:prstClr val="black"/>
                  </a:solidFill>
                </a:rPr>
                <a:t>Colonia Lomas de Chapultepec</a:t>
              </a:r>
            </a:p>
            <a:p>
              <a:r>
                <a:rPr lang="en-US" sz="1200" dirty="0">
                  <a:solidFill>
                    <a:prstClr val="black"/>
                  </a:solidFill>
                </a:rPr>
                <a:t>Mexico City, </a:t>
              </a:r>
              <a:r>
                <a:rPr lang="en-US" sz="1200" dirty="0" smtClean="0">
                  <a:solidFill>
                    <a:prstClr val="black"/>
                  </a:solidFill>
                </a:rPr>
                <a:t>Mexico C.P</a:t>
              </a:r>
              <a:r>
                <a:rPr lang="en-US" sz="1200" dirty="0">
                  <a:solidFill>
                    <a:prstClr val="black"/>
                  </a:solidFill>
                </a:rPr>
                <a:t>. 11010 </a:t>
              </a:r>
              <a:endParaRPr lang="en-US" sz="1200" dirty="0" smtClean="0">
                <a:solidFill>
                  <a:prstClr val="black"/>
                </a:solidFill>
              </a:endParaRPr>
            </a:p>
            <a:p>
              <a:r>
                <a:rPr lang="en-US" sz="1200" dirty="0" smtClean="0">
                  <a:solidFill>
                    <a:prstClr val="black"/>
                  </a:solidFill>
                </a:rPr>
                <a:t>Phone</a:t>
              </a:r>
              <a:r>
                <a:rPr lang="en-US" sz="1200" dirty="0">
                  <a:solidFill>
                    <a:prstClr val="black"/>
                  </a:solidFill>
                </a:rPr>
                <a:t>: +52 55 5093 9700 </a:t>
              </a:r>
              <a:r>
                <a:rPr lang="en-US" sz="1200" dirty="0" smtClean="0">
                  <a:solidFill>
                    <a:prstClr val="black"/>
                  </a:solidFill>
                  <a:hlinkClick r:id="rId7"/>
                </a:rPr>
                <a:t>fpena@ccn-law.com</a:t>
              </a:r>
              <a:r>
                <a:rPr lang="en-US" sz="1200" dirty="0" smtClean="0">
                  <a:solidFill>
                    <a:prstClr val="black"/>
                  </a:solidFill>
                </a:rPr>
                <a:t> </a:t>
              </a:r>
              <a:endParaRPr lang="en-US" sz="1200" dirty="0">
                <a:solidFill>
                  <a:prstClr val="black"/>
                </a:solidFill>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1142" y="4002822"/>
              <a:ext cx="836652" cy="1254978"/>
            </a:xfrm>
            <a:prstGeom prst="rect">
              <a:avLst/>
            </a:prstGeom>
          </p:spPr>
        </p:pic>
      </p:grpSp>
    </p:spTree>
    <p:extLst>
      <p:ext uri="{BB962C8B-B14F-4D97-AF65-F5344CB8AC3E}">
        <p14:creationId xmlns:p14="http://schemas.microsoft.com/office/powerpoint/2010/main" val="2862093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The Long Standing </a:t>
            </a:r>
            <a:r>
              <a:rPr lang="en-US" sz="2800" b="1" i="1" dirty="0">
                <a:latin typeface="Arial" panose="020B0604020202020204" pitchFamily="34" charset="0"/>
                <a:cs typeface="Arial" panose="020B0604020202020204" pitchFamily="34" charset="0"/>
              </a:rPr>
              <a:t>Spielberg/Olin</a:t>
            </a:r>
            <a:r>
              <a:rPr lang="en-US" sz="2800" b="1" dirty="0">
                <a:latin typeface="Arial" panose="020B0604020202020204" pitchFamily="34" charset="0"/>
                <a:cs typeface="Arial" panose="020B0604020202020204" pitchFamily="34" charset="0"/>
              </a:rPr>
              <a:t> Post-Arbitral Deferral Standard (</a:t>
            </a:r>
            <a:r>
              <a:rPr lang="en-US" sz="2800" b="1" dirty="0" smtClean="0">
                <a:latin typeface="Arial" panose="020B0604020202020204" pitchFamily="34" charset="0"/>
                <a:cs typeface="Arial" panose="020B0604020202020204" pitchFamily="34" charset="0"/>
              </a:rPr>
              <a:t>II)</a:t>
            </a:r>
            <a:endParaRPr lang="en-US" sz="2800" b="1" dirty="0"/>
          </a:p>
        </p:txBody>
      </p:sp>
      <p:sp>
        <p:nvSpPr>
          <p:cNvPr id="3" name="Content Placeholder 2"/>
          <p:cNvSpPr>
            <a:spLocks noGrp="1"/>
          </p:cNvSpPr>
          <p:nvPr>
            <p:ph idx="1"/>
          </p:nvPr>
        </p:nvSpPr>
        <p:spPr/>
        <p:txBody>
          <a:bodyPr>
            <a:normAutofit/>
          </a:bodyPr>
          <a:lstStyle/>
          <a:p>
            <a:pPr marL="0" indent="0">
              <a:buNone/>
            </a:pPr>
            <a:r>
              <a:rPr lang="en-US" sz="1800" dirty="0">
                <a:latin typeface="Arial" panose="020B0604020202020204" pitchFamily="34" charset="0"/>
                <a:cs typeface="Arial" panose="020B0604020202020204" pitchFamily="34" charset="0"/>
              </a:rPr>
              <a:t>The NLRB also conditioned post-award deferral on the arbitrator having </a:t>
            </a:r>
            <a:r>
              <a:rPr lang="en-US" sz="1800" b="1" i="1" dirty="0">
                <a:solidFill>
                  <a:srgbClr val="FF0000"/>
                </a:solidFill>
                <a:latin typeface="Arial" panose="020B0604020202020204" pitchFamily="34" charset="0"/>
                <a:cs typeface="Arial" panose="020B0604020202020204" pitchFamily="34" charset="0"/>
              </a:rPr>
              <a:t>adequately </a:t>
            </a:r>
            <a:r>
              <a:rPr lang="en-US" sz="1800" b="1" i="1" dirty="0" smtClean="0">
                <a:solidFill>
                  <a:srgbClr val="FF0000"/>
                </a:solidFill>
                <a:latin typeface="Arial" panose="020B0604020202020204" pitchFamily="34" charset="0"/>
                <a:cs typeface="Arial" panose="020B0604020202020204" pitchFamily="34" charset="0"/>
              </a:rPr>
              <a:t>considered  </a:t>
            </a:r>
            <a:r>
              <a:rPr lang="en-US" sz="1800" dirty="0">
                <a:latin typeface="Arial" panose="020B0604020202020204" pitchFamily="34" charset="0"/>
                <a:cs typeface="Arial" panose="020B0604020202020204" pitchFamily="34" charset="0"/>
              </a:rPr>
              <a:t>the unfair labor practice issue.</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That standard was satisfied when:</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contractual issue was factually parallel to the unfair labor practice issue;  </a:t>
            </a:r>
            <a:r>
              <a:rPr lang="en-US" sz="1800" dirty="0" smtClean="0">
                <a:latin typeface="Arial" panose="020B0604020202020204" pitchFamily="34" charset="0"/>
                <a:cs typeface="Arial" panose="020B0604020202020204" pitchFamily="34" charset="0"/>
              </a:rPr>
              <a:t>and</a:t>
            </a:r>
          </a:p>
          <a:p>
            <a:pPr marL="0" indent="0">
              <a:buNone/>
            </a:pP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arbitrator was presented generally with the facts relevant to resolving the unfair labor practice. </a:t>
            </a:r>
            <a:r>
              <a:rPr lang="en-US" sz="1800" b="1" i="1" dirty="0">
                <a:solidFill>
                  <a:srgbClr val="FF0000"/>
                </a:solidFill>
                <a:latin typeface="Arial" panose="020B0604020202020204" pitchFamily="34" charset="0"/>
                <a:cs typeface="Arial" panose="020B0604020202020204" pitchFamily="34" charset="0"/>
              </a:rPr>
              <a:t>Olin Corp., 268 NLRB 573 (1984)</a:t>
            </a:r>
            <a:r>
              <a:rPr lang="en-US" sz="1800" dirty="0">
                <a:latin typeface="Arial" panose="020B0604020202020204" pitchFamily="34" charset="0"/>
                <a:cs typeface="Arial" panose="020B0604020202020204" pitchFamily="34" charset="0"/>
              </a:rPr>
              <a:t>.</a:t>
            </a:r>
          </a:p>
          <a:p>
            <a:pPr marL="0" indent="0" algn="just">
              <a:buNone/>
            </a:pPr>
            <a:endParaRPr lang="en-US" sz="1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40037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latin typeface="Arial" panose="020B0604020202020204" pitchFamily="34" charset="0"/>
                <a:cs typeface="Arial" panose="020B0604020202020204" pitchFamily="34" charset="0"/>
              </a:rPr>
              <a:t>Benefits to Employers of the Long-Standing </a:t>
            </a:r>
            <a:r>
              <a:rPr lang="en-US" sz="3200" b="1" i="1" dirty="0" smtClean="0">
                <a:solidFill>
                  <a:srgbClr val="FF0000"/>
                </a:solidFill>
                <a:latin typeface="Arial" panose="020B0604020202020204" pitchFamily="34" charset="0"/>
                <a:cs typeface="Arial" panose="020B0604020202020204" pitchFamily="34" charset="0"/>
              </a:rPr>
              <a:t>Spielberg/Olin</a:t>
            </a:r>
            <a:r>
              <a:rPr lang="en-US" sz="3200" b="1" dirty="0" smtClean="0">
                <a:latin typeface="Arial" panose="020B0604020202020204" pitchFamily="34" charset="0"/>
                <a:cs typeface="Arial" panose="020B0604020202020204" pitchFamily="34" charset="0"/>
              </a:rPr>
              <a:t> Deferral Standards </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ct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Decades of</a:t>
            </a:r>
            <a:r>
              <a:rPr lang="en-US" sz="2000" b="1" i="1" dirty="0" smtClean="0">
                <a:latin typeface="Arial" panose="020B0604020202020204" pitchFamily="34" charset="0"/>
                <a:cs typeface="Arial" panose="020B0604020202020204" pitchFamily="34" charset="0"/>
              </a:rPr>
              <a:t> </a:t>
            </a:r>
            <a:r>
              <a:rPr lang="en-US" sz="2000" b="1" i="1" dirty="0" smtClean="0">
                <a:solidFill>
                  <a:srgbClr val="FF0000"/>
                </a:solidFill>
                <a:latin typeface="Arial" panose="020B0604020202020204" pitchFamily="34" charset="0"/>
                <a:cs typeface="Arial" panose="020B0604020202020204" pitchFamily="34" charset="0"/>
              </a:rPr>
              <a:t>certainty</a:t>
            </a:r>
            <a:r>
              <a:rPr lang="en-US" sz="2000" dirty="0" smtClean="0">
                <a:latin typeface="Arial" panose="020B0604020202020204" pitchFamily="34" charset="0"/>
                <a:cs typeface="Arial" panose="020B0604020202020204" pitchFamily="34" charset="0"/>
              </a:rPr>
              <a:t> based on a significant body of precedent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Appreciable</a:t>
            </a:r>
            <a:r>
              <a:rPr lang="en-US" sz="2000" b="1" i="1" dirty="0" smtClean="0">
                <a:latin typeface="Arial" panose="020B0604020202020204" pitchFamily="34" charset="0"/>
                <a:cs typeface="Arial" panose="020B0604020202020204" pitchFamily="34" charset="0"/>
              </a:rPr>
              <a:t> </a:t>
            </a:r>
            <a:r>
              <a:rPr lang="en-US" sz="2000" b="1" i="1" dirty="0" smtClean="0">
                <a:solidFill>
                  <a:srgbClr val="FF0000"/>
                </a:solidFill>
                <a:latin typeface="Arial" panose="020B0604020202020204" pitchFamily="34" charset="0"/>
                <a:cs typeface="Arial" panose="020B0604020202020204" pitchFamily="34" charset="0"/>
              </a:rPr>
              <a:t>cost-savings</a:t>
            </a:r>
            <a:r>
              <a:rPr lang="en-US" sz="2000" b="1" i="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by avoiding duplicative  proceedings and potentially inconsistent determinations</a:t>
            </a: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Arbitration more likely to be perceived as </a:t>
            </a:r>
            <a:r>
              <a:rPr lang="en-US" sz="2000" b="1" i="1" dirty="0" smtClean="0">
                <a:solidFill>
                  <a:srgbClr val="FF0000"/>
                </a:solidFill>
                <a:latin typeface="Arial" panose="020B0604020202020204" pitchFamily="34" charset="0"/>
                <a:cs typeface="Arial" panose="020B0604020202020204" pitchFamily="34" charset="0"/>
              </a:rPr>
              <a:t>neutral</a:t>
            </a:r>
            <a:r>
              <a:rPr lang="en-US" sz="2000" dirty="0" smtClean="0">
                <a:latin typeface="Arial" panose="020B0604020202020204" pitchFamily="34" charset="0"/>
                <a:cs typeface="Arial" panose="020B0604020202020204" pitchFamily="34" charset="0"/>
              </a:rPr>
              <a:t> than NLRB Regional Offices and administrative law judges</a:t>
            </a:r>
          </a:p>
          <a:p>
            <a:endParaRPr lang="en-US" sz="2000" dirty="0" smtClean="0">
              <a:latin typeface="Arial" panose="020B0604020202020204" pitchFamily="34" charset="0"/>
              <a:cs typeface="Arial" panose="020B0604020202020204" pitchFamily="34" charset="0"/>
            </a:endParaRPr>
          </a:p>
          <a:p>
            <a:r>
              <a:rPr lang="en-US" sz="2000" b="1" i="1" dirty="0" smtClean="0">
                <a:solidFill>
                  <a:srgbClr val="FF0000"/>
                </a:solidFill>
                <a:latin typeface="Arial" panose="020B0604020202020204" pitchFamily="34" charset="0"/>
                <a:cs typeface="Arial" panose="020B0604020202020204" pitchFamily="34" charset="0"/>
              </a:rPr>
              <a:t>Quicker</a:t>
            </a:r>
            <a:r>
              <a:rPr lang="en-US" sz="2000" b="1" i="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determinations of disputes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622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62000"/>
          </a:xfrm>
        </p:spPr>
        <p:txBody>
          <a:bodyPr>
            <a:noAutofit/>
          </a:bodyPr>
          <a:lstStyle/>
          <a:p>
            <a:r>
              <a:rPr lang="en-US" sz="3200" b="1" dirty="0" smtClean="0">
                <a:latin typeface="Arial" panose="020B0604020202020204" pitchFamily="34" charset="0"/>
                <a:cs typeface="Arial" panose="020B0604020202020204" pitchFamily="34" charset="0"/>
              </a:rPr>
              <a:t>Babcock &amp; Wilcox “</a:t>
            </a:r>
            <a:r>
              <a:rPr lang="en-US" sz="4000" b="1" dirty="0" smtClean="0"/>
              <a:t>Revisits”  Spielberg/Olin</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458200" cy="5059363"/>
          </a:xfrm>
        </p:spPr>
        <p:txBody>
          <a:bodyPr>
            <a:normAutofit fontScale="47500" lnSpcReduction="20000"/>
          </a:bodyPr>
          <a:lstStyle/>
          <a:p>
            <a:pPr marL="0" indent="0" algn="just" fontAlgn="base">
              <a:buNone/>
            </a:pPr>
            <a:endParaRPr lang="en-US" sz="2000" dirty="0" smtClean="0">
              <a:latin typeface="Arial" panose="020B0604020202020204" pitchFamily="34" charset="0"/>
              <a:cs typeface="Arial" panose="020B0604020202020204" pitchFamily="34" charset="0"/>
            </a:endParaRPr>
          </a:p>
          <a:p>
            <a:pPr marL="0" indent="0" algn="just" fontAlgn="base">
              <a:buNone/>
            </a:pPr>
            <a:r>
              <a:rPr lang="en-US" sz="3800" b="1" i="1" dirty="0" smtClean="0">
                <a:solidFill>
                  <a:srgbClr val="FF0000"/>
                </a:solidFill>
                <a:latin typeface="Arial" panose="020B0604020202020204" pitchFamily="34" charset="0"/>
                <a:cs typeface="Arial" panose="020B0604020202020204" pitchFamily="34" charset="0"/>
              </a:rPr>
              <a:t>Babcock </a:t>
            </a:r>
            <a:r>
              <a:rPr lang="en-US" sz="3800" b="1" i="1" dirty="0">
                <a:solidFill>
                  <a:srgbClr val="FF0000"/>
                </a:solidFill>
                <a:latin typeface="Arial" panose="020B0604020202020204" pitchFamily="34" charset="0"/>
                <a:cs typeface="Arial" panose="020B0604020202020204" pitchFamily="34" charset="0"/>
              </a:rPr>
              <a:t>&amp; Wilcox Construction </a:t>
            </a:r>
            <a:r>
              <a:rPr lang="en-US" sz="3800" b="1" i="1" dirty="0" smtClean="0">
                <a:solidFill>
                  <a:srgbClr val="FF0000"/>
                </a:solidFill>
                <a:latin typeface="Arial" panose="020B0604020202020204" pitchFamily="34" charset="0"/>
                <a:cs typeface="Arial" panose="020B0604020202020204" pitchFamily="34" charset="0"/>
              </a:rPr>
              <a:t>Co.</a:t>
            </a:r>
            <a:r>
              <a:rPr lang="en-US" sz="3800" b="1" i="1" dirty="0">
                <a:solidFill>
                  <a:srgbClr val="FF0000"/>
                </a:solidFill>
                <a:latin typeface="Arial" panose="020B0604020202020204" pitchFamily="34" charset="0"/>
                <a:cs typeface="Arial" panose="020B0604020202020204" pitchFamily="34" charset="0"/>
              </a:rPr>
              <a:t> 361 NLRB No. 132 (</a:t>
            </a:r>
            <a:r>
              <a:rPr lang="en-US" sz="3800" b="1" i="1" dirty="0" smtClean="0">
                <a:solidFill>
                  <a:srgbClr val="FF0000"/>
                </a:solidFill>
                <a:latin typeface="Arial" panose="020B0604020202020204" pitchFamily="34" charset="0"/>
                <a:cs typeface="Arial" panose="020B0604020202020204" pitchFamily="34" charset="0"/>
              </a:rPr>
              <a:t>2014),</a:t>
            </a: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according to the NLRB’s General Counsel (“GC”) 2015 Memorandum to the NLRB’s Regional Directors </a:t>
            </a:r>
            <a:r>
              <a:rPr lang="en-US" sz="3800" b="1" i="1" dirty="0" smtClean="0">
                <a:solidFill>
                  <a:srgbClr val="FF0000"/>
                </a:solidFill>
                <a:latin typeface="Arial" panose="020B0604020202020204" pitchFamily="34" charset="0"/>
                <a:cs typeface="Arial" panose="020B0604020202020204" pitchFamily="34" charset="0"/>
              </a:rPr>
              <a:t>(GC 15-02; February 10, 2015)</a:t>
            </a:r>
            <a:r>
              <a:rPr lang="en-US" sz="3800" dirty="0" smtClean="0">
                <a:latin typeface="Arial" panose="020B0604020202020204" pitchFamily="34" charset="0"/>
                <a:cs typeface="Arial" panose="020B0604020202020204" pitchFamily="34" charset="0"/>
              </a:rPr>
              <a:t> revisited and, in effect, overturned </a:t>
            </a:r>
            <a:r>
              <a:rPr lang="en-US" sz="3800" b="1" i="1" dirty="0" smtClean="0">
                <a:solidFill>
                  <a:srgbClr val="FF0000"/>
                </a:solidFill>
                <a:latin typeface="Arial" panose="020B0604020202020204" pitchFamily="34" charset="0"/>
                <a:cs typeface="Arial" panose="020B0604020202020204" pitchFamily="34" charset="0"/>
              </a:rPr>
              <a:t>Spielberg/Olin Corp.</a:t>
            </a:r>
            <a:r>
              <a:rPr lang="en-US" sz="3800" b="1" i="1" dirty="0" smtClean="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because </a:t>
            </a:r>
          </a:p>
          <a:p>
            <a:pPr marL="0" indent="0" algn="just" fontAlgn="base">
              <a:buNone/>
            </a:pPr>
            <a:endParaRPr lang="en-US" sz="3800" dirty="0">
              <a:latin typeface="Arial" panose="020B0604020202020204" pitchFamily="34" charset="0"/>
              <a:cs typeface="Arial" panose="020B0604020202020204" pitchFamily="34" charset="0"/>
            </a:endParaRPr>
          </a:p>
          <a:p>
            <a:pPr marL="0" indent="0" algn="just" fontAlgn="base">
              <a:buNone/>
            </a:pPr>
            <a:r>
              <a:rPr lang="en-US" sz="3800" b="1" i="1" dirty="0" smtClean="0">
                <a:solidFill>
                  <a:schemeClr val="tx2"/>
                </a:solidFill>
                <a:latin typeface="Arial" panose="020B0604020202020204" pitchFamily="34" charset="0"/>
                <a:cs typeface="Arial" panose="020B0604020202020204" pitchFamily="34" charset="0"/>
              </a:rPr>
              <a:t>the </a:t>
            </a:r>
            <a:r>
              <a:rPr lang="en-US" sz="3800" b="1" i="1" dirty="0">
                <a:solidFill>
                  <a:schemeClr val="tx2"/>
                </a:solidFill>
                <a:latin typeface="Arial" panose="020B0604020202020204" pitchFamily="34" charset="0"/>
                <a:cs typeface="Arial" panose="020B0604020202020204" pitchFamily="34" charset="0"/>
              </a:rPr>
              <a:t>existing post-arbitral deferral standard </a:t>
            </a:r>
            <a:r>
              <a:rPr lang="en-US" sz="3800" b="1" i="1" dirty="0" smtClean="0">
                <a:solidFill>
                  <a:schemeClr val="tx2"/>
                </a:solidFill>
                <a:latin typeface="Arial" panose="020B0604020202020204" pitchFamily="34" charset="0"/>
                <a:cs typeface="Arial" panose="020B0604020202020204" pitchFamily="34" charset="0"/>
              </a:rPr>
              <a:t>insufficiently balanced </a:t>
            </a:r>
            <a:r>
              <a:rPr lang="en-US" sz="3800" b="1" i="1" dirty="0">
                <a:solidFill>
                  <a:schemeClr val="tx2"/>
                </a:solidFill>
                <a:latin typeface="Arial" panose="020B0604020202020204" pitchFamily="34" charset="0"/>
                <a:cs typeface="Arial" panose="020B0604020202020204" pitchFamily="34" charset="0"/>
              </a:rPr>
              <a:t>the protection of </a:t>
            </a:r>
            <a:r>
              <a:rPr lang="en-US" sz="3800" b="1" i="1" dirty="0" smtClean="0">
                <a:solidFill>
                  <a:schemeClr val="tx2"/>
                </a:solidFill>
                <a:latin typeface="Arial" panose="020B0604020202020204" pitchFamily="34" charset="0"/>
                <a:cs typeface="Arial" panose="020B0604020202020204" pitchFamily="34" charset="0"/>
              </a:rPr>
              <a:t>employee federal </a:t>
            </a:r>
            <a:r>
              <a:rPr lang="en-US" sz="3800" b="1" i="1" dirty="0">
                <a:solidFill>
                  <a:schemeClr val="tx2"/>
                </a:solidFill>
                <a:latin typeface="Arial" panose="020B0604020202020204" pitchFamily="34" charset="0"/>
                <a:cs typeface="Arial" panose="020B0604020202020204" pitchFamily="34" charset="0"/>
              </a:rPr>
              <a:t>labor law </a:t>
            </a:r>
            <a:r>
              <a:rPr lang="en-US" sz="3800" b="1" i="1" dirty="0" smtClean="0">
                <a:solidFill>
                  <a:schemeClr val="tx2"/>
                </a:solidFill>
                <a:latin typeface="Arial" panose="020B0604020202020204" pitchFamily="34" charset="0"/>
                <a:cs typeface="Arial" panose="020B0604020202020204" pitchFamily="34" charset="0"/>
              </a:rPr>
              <a:t> </a:t>
            </a:r>
            <a:r>
              <a:rPr lang="en-US" sz="3800" b="1" i="1" dirty="0">
                <a:solidFill>
                  <a:schemeClr val="tx2"/>
                </a:solidFill>
                <a:latin typeface="Arial" panose="020B0604020202020204" pitchFamily="34" charset="0"/>
                <a:cs typeface="Arial" panose="020B0604020202020204" pitchFamily="34" charset="0"/>
              </a:rPr>
              <a:t>rights </a:t>
            </a:r>
            <a:r>
              <a:rPr lang="en-US" sz="3800" b="1" i="1" dirty="0" smtClean="0">
                <a:solidFill>
                  <a:schemeClr val="tx2"/>
                </a:solidFill>
                <a:latin typeface="Arial" panose="020B0604020202020204" pitchFamily="34" charset="0"/>
                <a:cs typeface="Arial" panose="020B0604020202020204" pitchFamily="34" charset="0"/>
              </a:rPr>
              <a:t>with </a:t>
            </a:r>
            <a:r>
              <a:rPr lang="en-US" sz="3800" b="1" i="1" dirty="0">
                <a:solidFill>
                  <a:schemeClr val="tx2"/>
                </a:solidFill>
                <a:latin typeface="Arial" panose="020B0604020202020204" pitchFamily="34" charset="0"/>
                <a:cs typeface="Arial" panose="020B0604020202020204" pitchFamily="34" charset="0"/>
              </a:rPr>
              <a:t>the national policy of encouraging arbitration to resolve disputes </a:t>
            </a:r>
            <a:r>
              <a:rPr lang="en-US" sz="3800" b="1" i="1" dirty="0" smtClean="0">
                <a:solidFill>
                  <a:schemeClr val="tx2"/>
                </a:solidFill>
                <a:latin typeface="Arial" panose="020B0604020202020204" pitchFamily="34" charset="0"/>
                <a:cs typeface="Arial" panose="020B0604020202020204" pitchFamily="34" charset="0"/>
              </a:rPr>
              <a:t>over the interpretation and application of </a:t>
            </a:r>
            <a:r>
              <a:rPr lang="en-US" sz="3800" b="1" i="1" dirty="0">
                <a:solidFill>
                  <a:schemeClr val="tx2"/>
                </a:solidFill>
                <a:latin typeface="Arial" panose="020B0604020202020204" pitchFamily="34" charset="0"/>
                <a:cs typeface="Arial" panose="020B0604020202020204" pitchFamily="34" charset="0"/>
              </a:rPr>
              <a:t>collective bargaining </a:t>
            </a:r>
            <a:r>
              <a:rPr lang="en-US" sz="3800" b="1" i="1" dirty="0" smtClean="0">
                <a:solidFill>
                  <a:schemeClr val="tx2"/>
                </a:solidFill>
                <a:latin typeface="Arial" panose="020B0604020202020204" pitchFamily="34" charset="0"/>
                <a:cs typeface="Arial" panose="020B0604020202020204" pitchFamily="34" charset="0"/>
              </a:rPr>
              <a:t>agreements. </a:t>
            </a:r>
          </a:p>
          <a:p>
            <a:pPr marL="0" indent="0" fontAlgn="base">
              <a:buNone/>
            </a:pPr>
            <a:r>
              <a:rPr lang="en-US" sz="3800" dirty="0">
                <a:latin typeface="Arial" panose="020B0604020202020204" pitchFamily="34" charset="0"/>
                <a:cs typeface="Arial" panose="020B0604020202020204" pitchFamily="34" charset="0"/>
              </a:rPr>
              <a:t/>
            </a:r>
            <a:br>
              <a:rPr lang="en-US" sz="3800" dirty="0">
                <a:latin typeface="Arial" panose="020B0604020202020204" pitchFamily="34" charset="0"/>
                <a:cs typeface="Arial" panose="020B0604020202020204" pitchFamily="34" charset="0"/>
              </a:rPr>
            </a:br>
            <a:r>
              <a:rPr lang="en-US" sz="3800" dirty="0" smtClean="0">
                <a:latin typeface="Arial" panose="020B0604020202020204" pitchFamily="34" charset="0"/>
                <a:cs typeface="Arial" panose="020B0604020202020204" pitchFamily="34" charset="0"/>
              </a:rPr>
              <a:t>As the GC stated:</a:t>
            </a:r>
          </a:p>
          <a:p>
            <a:pPr marL="0" indent="0" fontAlgn="base">
              <a:buNone/>
            </a:pPr>
            <a:endParaRPr lang="en-US" sz="3800" dirty="0">
              <a:latin typeface="Arial" panose="020B0604020202020204" pitchFamily="34" charset="0"/>
              <a:cs typeface="Arial" panose="020B0604020202020204" pitchFamily="34" charset="0"/>
            </a:endParaRPr>
          </a:p>
          <a:p>
            <a:pPr marL="0" indent="0" fontAlgn="base">
              <a:buNone/>
            </a:pPr>
            <a:r>
              <a:rPr lang="en-US" sz="3800" dirty="0" smtClean="0">
                <a:latin typeface="Arial" panose="020B0604020202020204" pitchFamily="34" charset="0"/>
                <a:cs typeface="Arial" panose="020B0604020202020204" pitchFamily="34" charset="0"/>
              </a:rPr>
              <a:t>	</a:t>
            </a:r>
            <a:r>
              <a:rPr lang="en-US" sz="3800" dirty="0" smtClean="0">
                <a:latin typeface="Bookman Old Style" panose="02050604050505020204" pitchFamily="18" charset="0"/>
                <a:cs typeface="Arial" panose="020B0604020202020204" pitchFamily="34" charset="0"/>
              </a:rPr>
              <a:t>[t]he </a:t>
            </a:r>
            <a:r>
              <a:rPr lang="en-US" sz="3800" dirty="0">
                <a:latin typeface="Bookman Old Style" panose="02050604050505020204" pitchFamily="18" charset="0"/>
                <a:cs typeface="Arial" panose="020B0604020202020204" pitchFamily="34" charset="0"/>
              </a:rPr>
              <a:t>board </a:t>
            </a:r>
            <a:r>
              <a:rPr lang="en-US" sz="3800" dirty="0" smtClean="0">
                <a:latin typeface="Bookman Old Style" panose="02050604050505020204" pitchFamily="18" charset="0"/>
                <a:cs typeface="Arial" panose="020B0604020202020204" pitchFamily="34" charset="0"/>
              </a:rPr>
              <a:t>reasoned that </a:t>
            </a:r>
            <a:r>
              <a:rPr lang="en-US" sz="3800" dirty="0">
                <a:latin typeface="Bookman Old Style" panose="02050604050505020204" pitchFamily="18" charset="0"/>
                <a:cs typeface="Arial" panose="020B0604020202020204" pitchFamily="34" charset="0"/>
              </a:rPr>
              <a:t>the existing standard created </a:t>
            </a:r>
            <a:endParaRPr lang="en-US" sz="3800" dirty="0" smtClean="0">
              <a:latin typeface="Bookman Old Style" panose="02050604050505020204" pitchFamily="18" charset="0"/>
              <a:cs typeface="Arial" panose="020B0604020202020204" pitchFamily="34" charset="0"/>
            </a:endParaRPr>
          </a:p>
          <a:p>
            <a:pPr marL="0" indent="0" fontAlgn="base">
              <a:buNone/>
            </a:pPr>
            <a:r>
              <a:rPr lang="en-US" sz="3800" dirty="0" smtClean="0">
                <a:latin typeface="Bookman Old Style" panose="02050604050505020204" pitchFamily="18" charset="0"/>
                <a:cs typeface="Arial" panose="020B0604020202020204" pitchFamily="34" charset="0"/>
              </a:rPr>
              <a:t>	excessive </a:t>
            </a:r>
            <a:r>
              <a:rPr lang="en-US" sz="3800" dirty="0">
                <a:latin typeface="Bookman Old Style" panose="02050604050505020204" pitchFamily="18" charset="0"/>
                <a:cs typeface="Arial" panose="020B0604020202020204" pitchFamily="34" charset="0"/>
              </a:rPr>
              <a:t>risk that the board would defer when an </a:t>
            </a:r>
            <a:r>
              <a:rPr lang="en-US" sz="3800" dirty="0" err="1" smtClean="0">
                <a:latin typeface="Bookman Old Style" panose="02050604050505020204" pitchFamily="18" charset="0"/>
                <a:cs typeface="Arial" panose="020B0604020202020204" pitchFamily="34" charset="0"/>
              </a:rPr>
              <a:t>arbit</a:t>
            </a:r>
            <a:r>
              <a:rPr lang="en-US" sz="3800" dirty="0" smtClean="0">
                <a:latin typeface="Bookman Old Style" panose="02050604050505020204" pitchFamily="18" charset="0"/>
                <a:cs typeface="Arial" panose="020B0604020202020204" pitchFamily="34" charset="0"/>
              </a:rPr>
              <a:t>-</a:t>
            </a:r>
          </a:p>
          <a:p>
            <a:pPr marL="0" indent="0" fontAlgn="base">
              <a:buNone/>
            </a:pPr>
            <a:r>
              <a:rPr lang="en-US" sz="3800" dirty="0">
                <a:latin typeface="Bookman Old Style" panose="02050604050505020204" pitchFamily="18" charset="0"/>
                <a:cs typeface="Arial" panose="020B0604020202020204" pitchFamily="34" charset="0"/>
              </a:rPr>
              <a:t>	</a:t>
            </a:r>
            <a:r>
              <a:rPr lang="en-US" sz="3800" dirty="0" err="1" smtClean="0">
                <a:latin typeface="Bookman Old Style" panose="02050604050505020204" pitchFamily="18" charset="0"/>
                <a:cs typeface="Arial" panose="020B0604020202020204" pitchFamily="34" charset="0"/>
              </a:rPr>
              <a:t>rator</a:t>
            </a:r>
            <a:r>
              <a:rPr lang="en-US" sz="3800" dirty="0" smtClean="0">
                <a:latin typeface="Bookman Old Style" panose="02050604050505020204" pitchFamily="18" charset="0"/>
                <a:cs typeface="Arial" panose="020B0604020202020204" pitchFamily="34" charset="0"/>
              </a:rPr>
              <a:t> had </a:t>
            </a:r>
            <a:r>
              <a:rPr lang="en-US" sz="3800" dirty="0">
                <a:latin typeface="Bookman Old Style" panose="02050604050505020204" pitchFamily="18" charset="0"/>
                <a:cs typeface="Arial" panose="020B0604020202020204" pitchFamily="34" charset="0"/>
              </a:rPr>
              <a:t>not </a:t>
            </a:r>
            <a:r>
              <a:rPr lang="en-US" sz="3800" dirty="0" smtClean="0">
                <a:latin typeface="Bookman Old Style" panose="02050604050505020204" pitchFamily="18" charset="0"/>
                <a:cs typeface="Arial" panose="020B0604020202020204" pitchFamily="34" charset="0"/>
              </a:rPr>
              <a:t>adequately </a:t>
            </a:r>
            <a:r>
              <a:rPr lang="en-US" sz="3800" dirty="0">
                <a:latin typeface="Bookman Old Style" panose="02050604050505020204" pitchFamily="18" charset="0"/>
                <a:cs typeface="Arial" panose="020B0604020202020204" pitchFamily="34" charset="0"/>
              </a:rPr>
              <a:t>considered the unfair labor </a:t>
            </a:r>
            <a:endParaRPr lang="en-US" sz="3800" dirty="0" smtClean="0">
              <a:latin typeface="Bookman Old Style" panose="02050604050505020204" pitchFamily="18" charset="0"/>
              <a:cs typeface="Arial" panose="020B0604020202020204" pitchFamily="34" charset="0"/>
            </a:endParaRPr>
          </a:p>
          <a:p>
            <a:pPr marL="0" indent="0" fontAlgn="base">
              <a:buNone/>
            </a:pPr>
            <a:r>
              <a:rPr lang="en-US" sz="3800" dirty="0">
                <a:latin typeface="Bookman Old Style" panose="02050604050505020204" pitchFamily="18" charset="0"/>
                <a:cs typeface="Arial" panose="020B0604020202020204" pitchFamily="34" charset="0"/>
              </a:rPr>
              <a:t>	</a:t>
            </a:r>
            <a:r>
              <a:rPr lang="en-US" sz="3800" dirty="0" smtClean="0">
                <a:latin typeface="Bookman Old Style" panose="02050604050505020204" pitchFamily="18" charset="0"/>
                <a:cs typeface="Arial" panose="020B0604020202020204" pitchFamily="34" charset="0"/>
              </a:rPr>
              <a:t>practice issue</a:t>
            </a:r>
            <a:r>
              <a:rPr lang="en-US" sz="3800" dirty="0">
                <a:latin typeface="Bookman Old Style" panose="02050604050505020204" pitchFamily="18" charset="0"/>
                <a:cs typeface="Arial" panose="020B0604020202020204" pitchFamily="34" charset="0"/>
              </a:rPr>
              <a:t>, or when it was </a:t>
            </a:r>
            <a:r>
              <a:rPr lang="en-US" sz="3800" dirty="0" smtClean="0">
                <a:latin typeface="Bookman Old Style" panose="02050604050505020204" pitchFamily="18" charset="0"/>
                <a:cs typeface="Arial" panose="020B0604020202020204" pitchFamily="34" charset="0"/>
              </a:rPr>
              <a:t>impossible </a:t>
            </a:r>
            <a:r>
              <a:rPr lang="en-US" sz="3800" dirty="0">
                <a:latin typeface="Bookman Old Style" panose="02050604050505020204" pitchFamily="18" charset="0"/>
                <a:cs typeface="Arial" panose="020B0604020202020204" pitchFamily="34" charset="0"/>
              </a:rPr>
              <a:t>to tell whether </a:t>
            </a:r>
            <a:endParaRPr lang="en-US" sz="3800" dirty="0" smtClean="0">
              <a:latin typeface="Bookman Old Style" panose="02050604050505020204" pitchFamily="18" charset="0"/>
              <a:cs typeface="Arial" panose="020B0604020202020204" pitchFamily="34" charset="0"/>
            </a:endParaRPr>
          </a:p>
          <a:p>
            <a:pPr marL="0" indent="0" fontAlgn="base">
              <a:buNone/>
            </a:pPr>
            <a:r>
              <a:rPr lang="en-US" sz="3800" dirty="0">
                <a:latin typeface="Bookman Old Style" panose="02050604050505020204" pitchFamily="18" charset="0"/>
                <a:cs typeface="Arial" panose="020B0604020202020204" pitchFamily="34" charset="0"/>
              </a:rPr>
              <a:t>	</a:t>
            </a:r>
            <a:r>
              <a:rPr lang="en-US" sz="3800" dirty="0" smtClean="0">
                <a:latin typeface="Bookman Old Style" panose="02050604050505020204" pitchFamily="18" charset="0"/>
                <a:cs typeface="Arial" panose="020B0604020202020204" pitchFamily="34" charset="0"/>
              </a:rPr>
              <a:t>that </a:t>
            </a:r>
            <a:r>
              <a:rPr lang="en-US" sz="3800" dirty="0">
                <a:latin typeface="Bookman Old Style" panose="02050604050505020204" pitchFamily="18" charset="0"/>
                <a:cs typeface="Arial" panose="020B0604020202020204" pitchFamily="34" charset="0"/>
              </a:rPr>
              <a:t>issue </a:t>
            </a:r>
            <a:r>
              <a:rPr lang="en-US" sz="3800" dirty="0" smtClean="0">
                <a:latin typeface="Bookman Old Style" panose="02050604050505020204" pitchFamily="18" charset="0"/>
                <a:cs typeface="Arial" panose="020B0604020202020204" pitchFamily="34" charset="0"/>
              </a:rPr>
              <a:t>had </a:t>
            </a:r>
            <a:r>
              <a:rPr lang="en-US" sz="3800" dirty="0">
                <a:latin typeface="Bookman Old Style" panose="02050604050505020204" pitchFamily="18" charset="0"/>
                <a:cs typeface="Arial" panose="020B0604020202020204" pitchFamily="34" charset="0"/>
              </a:rPr>
              <a:t>been </a:t>
            </a:r>
            <a:r>
              <a:rPr lang="en-US" sz="3800" dirty="0" smtClean="0">
                <a:latin typeface="Bookman Old Style" panose="02050604050505020204" pitchFamily="18" charset="0"/>
                <a:cs typeface="Arial" panose="020B0604020202020204" pitchFamily="34" charset="0"/>
              </a:rPr>
              <a:t>considered.</a:t>
            </a:r>
          </a:p>
          <a:p>
            <a:pPr marL="0" indent="0" fontAlgn="base">
              <a:buNone/>
            </a:pPr>
            <a:r>
              <a:rPr lang="en-US" sz="3800" dirty="0">
                <a:latin typeface="Arial" panose="020B0604020202020204" pitchFamily="34" charset="0"/>
                <a:cs typeface="Arial" panose="020B0604020202020204" pitchFamily="34" charset="0"/>
              </a:rPr>
              <a:t/>
            </a:r>
            <a:br>
              <a:rPr lang="en-US" sz="3800" dirty="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946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latin typeface="Arial" panose="020B0604020202020204" pitchFamily="34" charset="0"/>
                <a:cs typeface="Arial" panose="020B0604020202020204" pitchFamily="34" charset="0"/>
              </a:rPr>
              <a:t>Note: </a:t>
            </a:r>
            <a:r>
              <a:rPr lang="en-US" sz="3200" b="1" dirty="0" smtClean="0">
                <a:latin typeface="Arial" panose="020B0604020202020204" pitchFamily="34" charset="0"/>
                <a:cs typeface="Arial" panose="020B0604020202020204" pitchFamily="34" charset="0"/>
              </a:rPr>
              <a:t>The New Standard Refers only to §8(a)(1) and §8(a)(3) Cases </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US" sz="1800" b="1" i="1" dirty="0" smtClean="0">
                <a:solidFill>
                  <a:srgbClr val="FF0000"/>
                </a:solidFill>
                <a:latin typeface="Arial" panose="020B0604020202020204" pitchFamily="34" charset="0"/>
                <a:cs typeface="Arial" panose="020B0604020202020204" pitchFamily="34" charset="0"/>
              </a:rPr>
              <a:t>Babcock &amp; Wilcox </a:t>
            </a:r>
            <a:r>
              <a:rPr lang="en-US" sz="1800" dirty="0" smtClean="0">
                <a:latin typeface="Arial" panose="020B0604020202020204" pitchFamily="34" charset="0"/>
                <a:cs typeface="Arial" panose="020B0604020202020204" pitchFamily="34" charset="0"/>
              </a:rPr>
              <a:t>applies only to §§8(a)(1) and (3) cases.</a:t>
            </a:r>
          </a:p>
          <a:p>
            <a:pPr marL="0" indent="0">
              <a:buNone/>
            </a:pPr>
            <a:endParaRPr lang="en-US" sz="1800" b="1" dirty="0">
              <a:latin typeface="Arial" panose="020B0604020202020204" pitchFamily="34" charset="0"/>
              <a:cs typeface="Arial" panose="020B0604020202020204" pitchFamily="34" charset="0"/>
            </a:endParaRPr>
          </a:p>
          <a:p>
            <a:pPr marL="0" indent="0" algn="just">
              <a:buNone/>
            </a:pPr>
            <a:r>
              <a:rPr lang="en-US" sz="1600" b="1" dirty="0" smtClean="0">
                <a:solidFill>
                  <a:srgbClr val="FF0000"/>
                </a:solidFill>
                <a:latin typeface="Arial" panose="020B0604020202020204" pitchFamily="34" charset="0"/>
                <a:cs typeface="Arial" panose="020B0604020202020204" pitchFamily="34" charset="0"/>
              </a:rPr>
              <a:t>§8(a)(1) </a:t>
            </a:r>
            <a:r>
              <a:rPr lang="en-US" sz="1600" dirty="0" smtClean="0">
                <a:latin typeface="Arial" panose="020B0604020202020204" pitchFamily="34" charset="0"/>
                <a:cs typeface="Arial" panose="020B0604020202020204" pitchFamily="34" charset="0"/>
              </a:rPr>
              <a:t>provides that  “[</a:t>
            </a:r>
            <a:r>
              <a:rPr lang="en-US" sz="1600" dirty="0" err="1" smtClean="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]t </a:t>
            </a:r>
            <a:r>
              <a:rPr lang="en-US" sz="1600" dirty="0">
                <a:latin typeface="Arial" panose="020B0604020202020204" pitchFamily="34" charset="0"/>
                <a:cs typeface="Arial" panose="020B0604020202020204" pitchFamily="34" charset="0"/>
              </a:rPr>
              <a:t>shall be an unfair labor practice for an </a:t>
            </a:r>
            <a:r>
              <a:rPr lang="en-US" sz="1600" dirty="0" smtClean="0">
                <a:latin typeface="Arial" panose="020B0604020202020204" pitchFamily="34" charset="0"/>
                <a:cs typeface="Arial" panose="020B0604020202020204" pitchFamily="34" charset="0"/>
              </a:rPr>
              <a:t>employer</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interfere with, restrain, or coerce employees in the exercise of the rights guaranteed in </a:t>
            </a:r>
            <a:r>
              <a:rPr lang="en-US" sz="1600" dirty="0" smtClean="0">
                <a:latin typeface="Arial" panose="020B0604020202020204" pitchFamily="34" charset="0"/>
                <a:cs typeface="Arial" panose="020B0604020202020204" pitchFamily="34" charset="0"/>
              </a:rPr>
              <a:t>section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157</a:t>
            </a:r>
            <a:r>
              <a:rPr lang="en-US" sz="1600" dirty="0">
                <a:latin typeface="Arial" panose="020B0604020202020204" pitchFamily="34" charset="0"/>
                <a:cs typeface="Arial" panose="020B0604020202020204" pitchFamily="34" charset="0"/>
              </a:rPr>
              <a:t> of this </a:t>
            </a:r>
            <a:r>
              <a:rPr lang="en-US" sz="1600" dirty="0" smtClean="0">
                <a:latin typeface="Arial" panose="020B0604020202020204" pitchFamily="34" charset="0"/>
                <a:cs typeface="Arial" panose="020B0604020202020204" pitchFamily="34" charset="0"/>
              </a:rPr>
              <a:t>title”</a:t>
            </a:r>
          </a:p>
          <a:p>
            <a:pPr marL="0" indent="0" algn="just">
              <a:buNone/>
            </a:pPr>
            <a:endParaRPr lang="en-US" sz="1600" dirty="0">
              <a:latin typeface="Arial" panose="020B0604020202020204" pitchFamily="34" charset="0"/>
              <a:cs typeface="Arial" panose="020B0604020202020204" pitchFamily="34" charset="0"/>
            </a:endParaRPr>
          </a:p>
          <a:p>
            <a:pPr marL="0" indent="0" algn="just">
              <a:buNone/>
            </a:pPr>
            <a:r>
              <a:rPr lang="en-US" sz="1600" b="1" dirty="0" smtClean="0">
                <a:solidFill>
                  <a:srgbClr val="FF0000"/>
                </a:solidFill>
                <a:latin typeface="Arial" panose="020B0604020202020204" pitchFamily="34" charset="0"/>
                <a:cs typeface="Arial" panose="020B0604020202020204" pitchFamily="34" charset="0"/>
              </a:rPr>
              <a:t>§8(a)(3) </a:t>
            </a:r>
            <a:r>
              <a:rPr lang="en-US" sz="1600" dirty="0" smtClean="0">
                <a:latin typeface="Arial" panose="020B0604020202020204" pitchFamily="34" charset="0"/>
                <a:cs typeface="Arial" panose="020B0604020202020204" pitchFamily="34" charset="0"/>
              </a:rPr>
              <a:t>provides in relevant part that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]t shall be an unfair labor practice for an employer to interfere with, restrain, or coerce employees in the exercise of the rights guaranteed in </a:t>
            </a:r>
            <a:r>
              <a:rPr lang="en-US" sz="1600" dirty="0" smtClean="0">
                <a:latin typeface="Arial" panose="020B0604020202020204" pitchFamily="34" charset="0"/>
                <a:cs typeface="Arial" panose="020B0604020202020204" pitchFamily="34" charset="0"/>
              </a:rPr>
              <a:t>section 157</a:t>
            </a:r>
            <a:r>
              <a:rPr lang="en-US" sz="1600" dirty="0">
                <a:latin typeface="Arial" panose="020B0604020202020204" pitchFamily="34" charset="0"/>
                <a:cs typeface="Arial" panose="020B0604020202020204" pitchFamily="34" charset="0"/>
              </a:rPr>
              <a:t> of this </a:t>
            </a:r>
            <a:r>
              <a:rPr lang="en-US" sz="1600" dirty="0" smtClean="0">
                <a:latin typeface="Arial" panose="020B0604020202020204" pitchFamily="34" charset="0"/>
                <a:cs typeface="Arial" panose="020B0604020202020204" pitchFamily="34" charset="0"/>
              </a:rPr>
              <a:t>title</a:t>
            </a:r>
            <a:r>
              <a:rPr lang="en-US" sz="1600" b="1"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by </a:t>
            </a:r>
            <a:r>
              <a:rPr lang="en-US" sz="1600" dirty="0">
                <a:latin typeface="Arial" panose="020B0604020202020204" pitchFamily="34" charset="0"/>
                <a:cs typeface="Arial" panose="020B0604020202020204" pitchFamily="34" charset="0"/>
              </a:rPr>
              <a:t>discrimination in regard to hire or tenure of employment or any term or condition of employment to encourage or </a:t>
            </a:r>
            <a:r>
              <a:rPr lang="en-US" sz="1600" dirty="0" smtClean="0">
                <a:latin typeface="Arial" panose="020B0604020202020204" pitchFamily="34" charset="0"/>
                <a:cs typeface="Arial" panose="020B0604020202020204" pitchFamily="34" charset="0"/>
              </a:rPr>
              <a:t>discourage </a:t>
            </a:r>
            <a:r>
              <a:rPr lang="en-US" sz="1600" dirty="0">
                <a:latin typeface="Arial" panose="020B0604020202020204" pitchFamily="34" charset="0"/>
                <a:cs typeface="Arial" panose="020B0604020202020204" pitchFamily="34" charset="0"/>
              </a:rPr>
              <a:t>membership in any labor </a:t>
            </a:r>
            <a:r>
              <a:rPr lang="en-US" sz="1600" dirty="0" smtClean="0">
                <a:latin typeface="Arial" panose="020B0604020202020204" pitchFamily="34" charset="0"/>
                <a:cs typeface="Arial" panose="020B0604020202020204" pitchFamily="34" charset="0"/>
              </a:rPr>
              <a:t>organization….”</a:t>
            </a:r>
          </a:p>
          <a:p>
            <a:pPr marL="0" indent="0" algn="just">
              <a:buNone/>
            </a:pPr>
            <a:endParaRPr lang="en-US" sz="1600" dirty="0">
              <a:latin typeface="Arial" panose="020B0604020202020204" pitchFamily="34" charset="0"/>
              <a:cs typeface="Arial" panose="020B0604020202020204" pitchFamily="34" charset="0"/>
            </a:endParaRPr>
          </a:p>
          <a:p>
            <a:pPr marL="0" indent="0" algn="just">
              <a:buNone/>
            </a:pPr>
            <a:r>
              <a:rPr lang="en-US" sz="1600" b="1" dirty="0" smtClean="0">
                <a:solidFill>
                  <a:srgbClr val="FF0000"/>
                </a:solidFill>
                <a:latin typeface="Arial" panose="020B0604020202020204" pitchFamily="34" charset="0"/>
                <a:cs typeface="Arial" panose="020B0604020202020204" pitchFamily="34" charset="0"/>
              </a:rPr>
              <a:t>§157 (or §7) </a:t>
            </a:r>
            <a:r>
              <a:rPr lang="en-US" sz="1600" dirty="0" smtClean="0">
                <a:latin typeface="Arial" panose="020B0604020202020204" pitchFamily="34" charset="0"/>
                <a:cs typeface="Arial" panose="020B0604020202020204" pitchFamily="34" charset="0"/>
              </a:rPr>
              <a:t>provides in relevant part that “[e]</a:t>
            </a:r>
            <a:r>
              <a:rPr lang="en-US" sz="1600" dirty="0" err="1" smtClean="0">
                <a:latin typeface="Arial" panose="020B0604020202020204" pitchFamily="34" charset="0"/>
                <a:cs typeface="Arial" panose="020B0604020202020204" pitchFamily="34" charset="0"/>
              </a:rPr>
              <a:t>mployees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shall have the right to self-organization, to form, join, or assist labor organizations, to bargain collectively through representatives of their own choosing, and to engage in other concerted activities for the purpose of collective bargaining or other mutual aid or protection, and shall also have the right to refrain from any or all of such </a:t>
            </a:r>
            <a:r>
              <a:rPr lang="en-US" sz="1600" dirty="0" smtClean="0">
                <a:latin typeface="Arial" panose="020B0604020202020204" pitchFamily="34" charset="0"/>
                <a:cs typeface="Arial" panose="020B0604020202020204" pitchFamily="34" charset="0"/>
              </a:rPr>
              <a:t>activities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262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What Does </a:t>
            </a:r>
            <a:r>
              <a:rPr lang="en-US" sz="3200" b="1" i="1" dirty="0" smtClean="0">
                <a:solidFill>
                  <a:srgbClr val="FF0000"/>
                </a:solidFill>
                <a:latin typeface="Arial" panose="020B0604020202020204" pitchFamily="34" charset="0"/>
                <a:cs typeface="Arial" panose="020B0604020202020204" pitchFamily="34" charset="0"/>
              </a:rPr>
              <a:t>Babcock &amp; Wilcox </a:t>
            </a:r>
            <a:r>
              <a:rPr lang="en-US" sz="3200" b="1" dirty="0" smtClean="0">
                <a:latin typeface="Arial" panose="020B0604020202020204" pitchFamily="34" charset="0"/>
                <a:cs typeface="Arial" panose="020B0604020202020204" pitchFamily="34" charset="0"/>
              </a:rPr>
              <a:t>Change?</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pPr marL="0" indent="0" algn="just" fontAlgn="base">
              <a:buNone/>
            </a:pPr>
            <a:r>
              <a:rPr lang="en-US" b="1" i="1" dirty="0" smtClean="0">
                <a:solidFill>
                  <a:srgbClr val="FF0000"/>
                </a:solidFill>
                <a:latin typeface="Arial" panose="020B0604020202020204" pitchFamily="34" charset="0"/>
                <a:cs typeface="Arial" panose="020B0604020202020204" pitchFamily="34" charset="0"/>
              </a:rPr>
              <a:t>Babcock &amp; Wilcox </a:t>
            </a:r>
            <a:r>
              <a:rPr lang="en-US" dirty="0" smtClean="0">
                <a:latin typeface="Arial" panose="020B0604020202020204" pitchFamily="34" charset="0"/>
                <a:cs typeface="Arial" panose="020B0604020202020204" pitchFamily="34" charset="0"/>
              </a:rPr>
              <a:t>shifts </a:t>
            </a:r>
            <a:r>
              <a:rPr lang="en-US" dirty="0">
                <a:latin typeface="Arial" panose="020B0604020202020204" pitchFamily="34" charset="0"/>
                <a:cs typeface="Arial" panose="020B0604020202020204" pitchFamily="34" charset="0"/>
              </a:rPr>
              <a:t>the burden of proof to the party seeking deferral to an arbitrator’s award (usually the employer) to show </a:t>
            </a:r>
            <a:r>
              <a:rPr lang="en-US" dirty="0" smtClean="0">
                <a:latin typeface="Arial" panose="020B0604020202020204" pitchFamily="34" charset="0"/>
                <a:cs typeface="Arial" panose="020B0604020202020204" pitchFamily="34" charset="0"/>
              </a:rPr>
              <a:t>that, </a:t>
            </a:r>
            <a:r>
              <a:rPr lang="en-US" dirty="0">
                <a:latin typeface="Arial" panose="020B0604020202020204" pitchFamily="34" charset="0"/>
                <a:cs typeface="Arial" panose="020B0604020202020204" pitchFamily="34" charset="0"/>
              </a:rPr>
              <a:t>as previously required under</a:t>
            </a:r>
            <a:r>
              <a:rPr lang="en-US" b="1" i="1" dirty="0">
                <a:latin typeface="Arial" panose="020B0604020202020204" pitchFamily="34" charset="0"/>
                <a:cs typeface="Arial" panose="020B0604020202020204" pitchFamily="34" charset="0"/>
              </a:rPr>
              <a:t> </a:t>
            </a:r>
            <a:r>
              <a:rPr lang="en-US" b="1" i="1" dirty="0">
                <a:solidFill>
                  <a:srgbClr val="FF0000"/>
                </a:solidFill>
                <a:latin typeface="Arial" panose="020B0604020202020204" pitchFamily="34" charset="0"/>
                <a:cs typeface="Arial" panose="020B0604020202020204" pitchFamily="34" charset="0"/>
              </a:rPr>
              <a:t>Spielberg/Olin</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arbitration proceedings were </a:t>
            </a:r>
            <a:r>
              <a:rPr lang="en-US" b="1" i="1" dirty="0">
                <a:solidFill>
                  <a:srgbClr val="FF0000"/>
                </a:solidFill>
                <a:latin typeface="Arial" panose="020B0604020202020204" pitchFamily="34" charset="0"/>
                <a:cs typeface="Arial" panose="020B0604020202020204" pitchFamily="34" charset="0"/>
              </a:rPr>
              <a:t>“fair and regular,” </a:t>
            </a:r>
            <a:r>
              <a:rPr lang="en-US" dirty="0">
                <a:latin typeface="Arial" panose="020B0604020202020204" pitchFamily="34" charset="0"/>
                <a:cs typeface="Arial" panose="020B0604020202020204" pitchFamily="34" charset="0"/>
              </a:rPr>
              <a:t>and that the parties agreed to be bound, </a:t>
            </a:r>
            <a:r>
              <a:rPr lang="en-US" b="1" i="1" dirty="0">
                <a:solidFill>
                  <a:srgbClr val="FF0000"/>
                </a:solidFill>
                <a:latin typeface="Arial" panose="020B0604020202020204" pitchFamily="34" charset="0"/>
                <a:cs typeface="Arial" panose="020B0604020202020204" pitchFamily="34" charset="0"/>
              </a:rPr>
              <a:t>but also that </a:t>
            </a:r>
          </a:p>
          <a:p>
            <a:pPr marL="0" indent="0" algn="just" fontAlgn="base">
              <a:buNone/>
            </a:pPr>
            <a:endParaRPr lang="en-US" b="1" i="1" dirty="0">
              <a:solidFill>
                <a:srgbClr val="FF0000"/>
              </a:solidFill>
              <a:latin typeface="Arial" panose="020B0604020202020204" pitchFamily="34" charset="0"/>
              <a:cs typeface="Arial" panose="020B0604020202020204" pitchFamily="34" charset="0"/>
            </a:endParaRPr>
          </a:p>
          <a:p>
            <a:pPr algn="just" fontAlgn="base"/>
            <a:r>
              <a:rPr lang="en-US" dirty="0">
                <a:latin typeface="Arial" panose="020B0604020202020204" pitchFamily="34" charset="0"/>
                <a:cs typeface="Arial" panose="020B0604020202020204" pitchFamily="34" charset="0"/>
              </a:rPr>
              <a:t>the arbitrator was </a:t>
            </a:r>
            <a:r>
              <a:rPr lang="en-US" b="1" i="1" dirty="0">
                <a:solidFill>
                  <a:srgbClr val="FF0000"/>
                </a:solidFill>
                <a:latin typeface="Arial" panose="020B0604020202020204" pitchFamily="34" charset="0"/>
                <a:cs typeface="Arial" panose="020B0604020202020204" pitchFamily="34" charset="0"/>
              </a:rPr>
              <a:t>explicitly</a:t>
            </a:r>
            <a:r>
              <a:rPr lang="en-US" dirty="0">
                <a:latin typeface="Arial" panose="020B0604020202020204" pitchFamily="34" charset="0"/>
                <a:cs typeface="Arial" panose="020B0604020202020204" pitchFamily="34" charset="0"/>
              </a:rPr>
              <a:t> authorized by the parties to decide the unfair labor practice issue; </a:t>
            </a:r>
          </a:p>
          <a:p>
            <a:pPr marL="0" indent="0" algn="just" fontAlgn="base">
              <a:buNone/>
            </a:pPr>
            <a:endParaRPr lang="en-US" dirty="0">
              <a:latin typeface="Arial" panose="020B0604020202020204" pitchFamily="34" charset="0"/>
              <a:cs typeface="Arial" panose="020B0604020202020204" pitchFamily="34" charset="0"/>
            </a:endParaRPr>
          </a:p>
          <a:p>
            <a:pPr algn="just" fontAlgn="base"/>
            <a:r>
              <a:rPr lang="en-US" dirty="0">
                <a:latin typeface="Arial" panose="020B0604020202020204" pitchFamily="34" charset="0"/>
                <a:cs typeface="Arial" panose="020B0604020202020204" pitchFamily="34" charset="0"/>
              </a:rPr>
              <a:t>the arbitrator was </a:t>
            </a:r>
            <a:r>
              <a:rPr lang="en-US" b="1" i="1" dirty="0">
                <a:solidFill>
                  <a:srgbClr val="FF0000"/>
                </a:solidFill>
                <a:latin typeface="Arial" panose="020B0604020202020204" pitchFamily="34" charset="0"/>
                <a:cs typeface="Arial" panose="020B0604020202020204" pitchFamily="34" charset="0"/>
              </a:rPr>
              <a:t>presented with and considered the “statutory issue” </a:t>
            </a:r>
            <a:r>
              <a:rPr lang="en-US" dirty="0">
                <a:latin typeface="Arial" panose="020B0604020202020204" pitchFamily="34" charset="0"/>
                <a:cs typeface="Arial" panose="020B0604020202020204" pitchFamily="34" charset="0"/>
              </a:rPr>
              <a:t>(or was prevented from doing so by the party opposing deferral); and that</a:t>
            </a:r>
          </a:p>
          <a:p>
            <a:pPr marL="0" indent="0" algn="just" fontAlgn="base">
              <a:buNone/>
            </a:pPr>
            <a:endParaRPr lang="en-US" dirty="0">
              <a:latin typeface="Arial" panose="020B0604020202020204" pitchFamily="34" charset="0"/>
              <a:cs typeface="Arial" panose="020B0604020202020204" pitchFamily="34" charset="0"/>
            </a:endParaRPr>
          </a:p>
          <a:p>
            <a:pPr algn="just" fontAlgn="base"/>
            <a:r>
              <a:rPr lang="en-US" dirty="0">
                <a:latin typeface="Arial" panose="020B0604020202020204" pitchFamily="34" charset="0"/>
                <a:cs typeface="Arial" panose="020B0604020202020204" pitchFamily="34" charset="0"/>
              </a:rPr>
              <a:t>NLRB “law” “reasonably permits” the award.</a:t>
            </a:r>
          </a:p>
        </p:txBody>
      </p:sp>
    </p:spTree>
    <p:extLst>
      <p:ext uri="{BB962C8B-B14F-4D97-AF65-F5344CB8AC3E}">
        <p14:creationId xmlns:p14="http://schemas.microsoft.com/office/powerpoint/2010/main" val="963359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Practical Issues (I)</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just" fontAlgn="base">
              <a:buNone/>
            </a:pPr>
            <a:r>
              <a:rPr lang="en-US" sz="1800" dirty="0" smtClean="0">
                <a:latin typeface="Arial" panose="020B0604020202020204" pitchFamily="34" charset="0"/>
                <a:cs typeface="Arial" panose="020B0604020202020204" pitchFamily="34" charset="0"/>
              </a:rPr>
              <a:t>As the </a:t>
            </a:r>
            <a:r>
              <a:rPr lang="en-US" sz="1800" dirty="0">
                <a:latin typeface="Arial" panose="020B0604020202020204" pitchFamily="34" charset="0"/>
                <a:cs typeface="Arial" panose="020B0604020202020204" pitchFamily="34" charset="0"/>
              </a:rPr>
              <a:t>party seeking deferral now must show that the arbitrator was </a:t>
            </a:r>
            <a:r>
              <a:rPr lang="en-US" sz="1800" b="1" i="1" dirty="0">
                <a:solidFill>
                  <a:srgbClr val="FF0000"/>
                </a:solidFill>
                <a:latin typeface="Arial" panose="020B0604020202020204" pitchFamily="34" charset="0"/>
                <a:cs typeface="Arial" panose="020B0604020202020204" pitchFamily="34" charset="0"/>
              </a:rPr>
              <a:t>explicitly authorized </a:t>
            </a:r>
            <a:r>
              <a:rPr lang="en-US" sz="1800" dirty="0">
                <a:latin typeface="Arial" panose="020B0604020202020204" pitchFamily="34" charset="0"/>
                <a:cs typeface="Arial" panose="020B0604020202020204" pitchFamily="34" charset="0"/>
              </a:rPr>
              <a:t>to decide the unfair labor practice </a:t>
            </a:r>
            <a:r>
              <a:rPr lang="en-US" sz="1800" dirty="0" smtClean="0">
                <a:latin typeface="Arial" panose="020B0604020202020204" pitchFamily="34" charset="0"/>
                <a:cs typeface="Arial" panose="020B0604020202020204" pitchFamily="34" charset="0"/>
              </a:rPr>
              <a:t>issue, what steps must employers take to continue to seek deferral?</a:t>
            </a:r>
          </a:p>
          <a:p>
            <a:pPr marL="0" indent="0" algn="just" fontAlgn="base">
              <a:buNone/>
            </a:pPr>
            <a:endParaRPr lang="en-US" sz="1800" dirty="0" smtClean="0">
              <a:latin typeface="Arial" panose="020B0604020202020204" pitchFamily="34" charset="0"/>
              <a:cs typeface="Arial" panose="020B0604020202020204" pitchFamily="34" charset="0"/>
            </a:endParaRPr>
          </a:p>
          <a:p>
            <a:pPr algn="just" fontAlgn="base"/>
            <a:r>
              <a:rPr lang="en-US" sz="1800" dirty="0" smtClean="0">
                <a:latin typeface="Arial" panose="020B0604020202020204" pitchFamily="34" charset="0"/>
                <a:cs typeface="Arial" panose="020B0604020202020204" pitchFamily="34" charset="0"/>
              </a:rPr>
              <a:t>incorporation </a:t>
            </a:r>
            <a:r>
              <a:rPr lang="en-US" sz="1800" dirty="0">
                <a:latin typeface="Arial" panose="020B0604020202020204" pitchFamily="34" charset="0"/>
                <a:cs typeface="Arial" panose="020B0604020202020204" pitchFamily="34" charset="0"/>
              </a:rPr>
              <a:t>of this authority into a collective bargaining agreement </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e</a:t>
            </a:r>
            <a:r>
              <a:rPr lang="en-US" sz="1800" dirty="0" smtClean="0">
                <a:latin typeface="Arial" panose="020B0604020202020204" pitchFamily="34" charset="0"/>
                <a:cs typeface="Arial" panose="020B0604020202020204" pitchFamily="34" charset="0"/>
              </a:rPr>
              <a:t>mployers with </a:t>
            </a:r>
            <a:r>
              <a:rPr lang="en-US" sz="1800" dirty="0">
                <a:latin typeface="Arial" panose="020B0604020202020204" pitchFamily="34" charset="0"/>
                <a:cs typeface="Arial" panose="020B0604020202020204" pitchFamily="34" charset="0"/>
              </a:rPr>
              <a:t>existing contracts </a:t>
            </a:r>
            <a:r>
              <a:rPr lang="en-US" sz="1800" dirty="0" smtClean="0">
                <a:latin typeface="Arial" panose="020B0604020202020204" pitchFamily="34" charset="0"/>
                <a:cs typeface="Arial" panose="020B0604020202020204" pitchFamily="34" charset="0"/>
              </a:rPr>
              <a:t>will </a:t>
            </a:r>
            <a:r>
              <a:rPr lang="en-US" sz="1800" dirty="0">
                <a:latin typeface="Arial" panose="020B0604020202020204" pitchFamily="34" charset="0"/>
                <a:cs typeface="Arial" panose="020B0604020202020204" pitchFamily="34" charset="0"/>
              </a:rPr>
              <a:t>need to renegotiate their contracts to give arbitrators the authority to determine these “statutory </a:t>
            </a:r>
            <a:r>
              <a:rPr lang="en-US" sz="1800" dirty="0" smtClean="0">
                <a:latin typeface="Arial" panose="020B0604020202020204" pitchFamily="34" charset="0"/>
                <a:cs typeface="Arial" panose="020B0604020202020204" pitchFamily="34" charset="0"/>
              </a:rPr>
              <a:t>issues”) or </a:t>
            </a:r>
          </a:p>
          <a:p>
            <a:pPr marL="0" indent="0" algn="just" fontAlgn="base">
              <a:buNone/>
            </a:pPr>
            <a:endParaRPr lang="en-US" sz="1800" dirty="0" smtClean="0">
              <a:latin typeface="Arial" panose="020B0604020202020204" pitchFamily="34" charset="0"/>
              <a:cs typeface="Arial" panose="020B0604020202020204" pitchFamily="34" charset="0"/>
            </a:endParaRPr>
          </a:p>
          <a:p>
            <a:pPr algn="just" fontAlgn="base"/>
            <a:r>
              <a:rPr lang="en-US" sz="1800" dirty="0" smtClean="0">
                <a:latin typeface="Arial" panose="020B0604020202020204" pitchFamily="34" charset="0"/>
                <a:cs typeface="Arial" panose="020B0604020202020204" pitchFamily="34" charset="0"/>
              </a:rPr>
              <a:t>case-by-case </a:t>
            </a:r>
            <a:r>
              <a:rPr lang="en-US" sz="1800" dirty="0">
                <a:latin typeface="Arial" panose="020B0604020202020204" pitchFamily="34" charset="0"/>
                <a:cs typeface="Arial" panose="020B0604020202020204" pitchFamily="34" charset="0"/>
              </a:rPr>
              <a:t>authorization</a:t>
            </a:r>
            <a:r>
              <a:rPr lang="en-US" sz="1800" dirty="0" smtClean="0">
                <a:latin typeface="Arial" panose="020B0604020202020204" pitchFamily="34" charset="0"/>
                <a:cs typeface="Arial" panose="020B0604020202020204" pitchFamily="34" charset="0"/>
              </a:rPr>
              <a:t>. </a:t>
            </a:r>
          </a:p>
          <a:p>
            <a:pPr marL="0" indent="0" algn="just" fontAlgn="base">
              <a:buNone/>
            </a:pPr>
            <a:r>
              <a:rPr lang="en-US" sz="1800" dirty="0" smtClean="0">
                <a:latin typeface="Arial" panose="020B0604020202020204" pitchFamily="34" charset="0"/>
                <a:cs typeface="Arial" panose="020B0604020202020204" pitchFamily="34" charset="0"/>
              </a:rPr>
              <a:t> </a:t>
            </a:r>
          </a:p>
          <a:p>
            <a:pPr marL="0" indent="0" algn="just" fontAlgn="base">
              <a:buNone/>
            </a:pPr>
            <a:r>
              <a:rPr lang="en-US" sz="2400" b="1" dirty="0" smtClean="0">
                <a:solidFill>
                  <a:schemeClr val="tx2"/>
                </a:solidFill>
                <a:latin typeface="QEJohnChivers" panose="00000400000000000000" pitchFamily="2" charset="0"/>
                <a:cs typeface="Arial" panose="020B0604020202020204" pitchFamily="34" charset="0"/>
              </a:rPr>
              <a:t>Caveat:   </a:t>
            </a:r>
            <a:r>
              <a:rPr lang="en-US" sz="1800" dirty="0">
                <a:latin typeface="Arial" panose="020B0604020202020204" pitchFamily="34" charset="0"/>
                <a:cs typeface="Arial" panose="020B0604020202020204" pitchFamily="34" charset="0"/>
              </a:rPr>
              <a:t>I</a:t>
            </a:r>
            <a:r>
              <a:rPr lang="en-US" sz="1800" dirty="0" smtClean="0">
                <a:latin typeface="Arial" panose="020B0604020202020204" pitchFamily="34" charset="0"/>
                <a:cs typeface="Arial" panose="020B0604020202020204" pitchFamily="34" charset="0"/>
              </a:rPr>
              <a:t>f the union </a:t>
            </a:r>
            <a:r>
              <a:rPr lang="en-US" sz="1800" dirty="0">
                <a:latin typeface="Arial" panose="020B0604020202020204" pitchFamily="34" charset="0"/>
                <a:cs typeface="Arial" panose="020B0604020202020204" pitchFamily="34" charset="0"/>
              </a:rPr>
              <a:t>refuses, </a:t>
            </a:r>
            <a:r>
              <a:rPr lang="en-US" sz="1800" dirty="0" smtClean="0">
                <a:latin typeface="Arial" panose="020B0604020202020204" pitchFamily="34" charset="0"/>
                <a:cs typeface="Arial" panose="020B0604020202020204" pitchFamily="34" charset="0"/>
              </a:rPr>
              <a:t>however, the employer is out of luck.  </a:t>
            </a:r>
            <a:r>
              <a:rPr lang="en-US" sz="1800" dirty="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he NLRB takes the position </a:t>
            </a:r>
            <a:r>
              <a:rPr lang="en-US" sz="1800" dirty="0">
                <a:latin typeface="Arial" panose="020B0604020202020204" pitchFamily="34" charset="0"/>
                <a:cs typeface="Arial" panose="020B0604020202020204" pitchFamily="34" charset="0"/>
              </a:rPr>
              <a:t>that it “is not </a:t>
            </a:r>
            <a:r>
              <a:rPr lang="en-US" sz="1800" dirty="0" smtClean="0">
                <a:latin typeface="Arial" panose="020B0604020202020204" pitchFamily="34" charset="0"/>
                <a:cs typeface="Arial" panose="020B0604020202020204" pitchFamily="34" charset="0"/>
              </a:rPr>
              <a:t>[the Board’s] </a:t>
            </a:r>
            <a:r>
              <a:rPr lang="en-US" sz="1800" dirty="0">
                <a:latin typeface="Arial" panose="020B0604020202020204" pitchFamily="34" charset="0"/>
                <a:cs typeface="Arial" panose="020B0604020202020204" pitchFamily="34" charset="0"/>
              </a:rPr>
              <a:t>province to </a:t>
            </a:r>
            <a:r>
              <a:rPr lang="en-US" sz="1800" dirty="0" smtClean="0">
                <a:latin typeface="Arial" panose="020B0604020202020204" pitchFamily="34" charset="0"/>
                <a:cs typeface="Arial" panose="020B0604020202020204" pitchFamily="34" charset="0"/>
              </a:rPr>
              <a:t>hold … [the parties] </a:t>
            </a:r>
            <a:r>
              <a:rPr lang="en-US" sz="1800" dirty="0">
                <a:latin typeface="Arial" panose="020B0604020202020204" pitchFamily="34" charset="0"/>
                <a:cs typeface="Arial" panose="020B0604020202020204" pitchFamily="34" charset="0"/>
              </a:rPr>
              <a:t>to a choice they have not made.”</a:t>
            </a:r>
          </a:p>
          <a:p>
            <a:endParaRPr lang="en-US" dirty="0"/>
          </a:p>
        </p:txBody>
      </p:sp>
    </p:spTree>
    <p:extLst>
      <p:ext uri="{BB962C8B-B14F-4D97-AF65-F5344CB8AC3E}">
        <p14:creationId xmlns:p14="http://schemas.microsoft.com/office/powerpoint/2010/main" val="1637533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Practical </a:t>
            </a:r>
            <a:r>
              <a:rPr lang="en-US" sz="3200" b="1" dirty="0">
                <a:latin typeface="Arial" panose="020B0604020202020204" pitchFamily="34" charset="0"/>
                <a:cs typeface="Arial" panose="020B0604020202020204" pitchFamily="34" charset="0"/>
              </a:rPr>
              <a:t>Issues (</a:t>
            </a:r>
            <a:r>
              <a:rPr lang="en-US" sz="3200" b="1" dirty="0" smtClean="0">
                <a:latin typeface="Arial" panose="020B0604020202020204" pitchFamily="34" charset="0"/>
                <a:cs typeface="Arial" panose="020B0604020202020204" pitchFamily="34" charset="0"/>
              </a:rPr>
              <a:t>II)</a:t>
            </a:r>
            <a:endParaRPr lang="en-US" sz="3200" dirty="0"/>
          </a:p>
        </p:txBody>
      </p:sp>
      <p:sp>
        <p:nvSpPr>
          <p:cNvPr id="3" name="Content Placeholder 2"/>
          <p:cNvSpPr>
            <a:spLocks noGrp="1"/>
          </p:cNvSpPr>
          <p:nvPr>
            <p:ph idx="1"/>
          </p:nvPr>
        </p:nvSpPr>
        <p:spPr>
          <a:xfrm>
            <a:off x="457200" y="2362200"/>
            <a:ext cx="8229600" cy="3763963"/>
          </a:xfrm>
        </p:spPr>
        <p:txBody>
          <a:bodyPr>
            <a:normAutofit/>
          </a:bodyPr>
          <a:lstStyle/>
          <a:p>
            <a:pPr marL="0" indent="0" algn="just" fontAlgn="base">
              <a:buNone/>
            </a:pPr>
            <a:r>
              <a:rPr lang="en-US" sz="1800" dirty="0" smtClean="0">
                <a:latin typeface="Arial" panose="020B0604020202020204" pitchFamily="34" charset="0"/>
                <a:cs typeface="Arial" panose="020B0604020202020204" pitchFamily="34" charset="0"/>
              </a:rPr>
              <a:t>Under </a:t>
            </a:r>
            <a:r>
              <a:rPr lang="en-US" sz="1800" b="1" i="1" dirty="0" smtClean="0">
                <a:solidFill>
                  <a:srgbClr val="FF0000"/>
                </a:solidFill>
                <a:latin typeface="Arial" panose="020B0604020202020204" pitchFamily="34" charset="0"/>
                <a:cs typeface="Arial" panose="020B0604020202020204" pitchFamily="34" charset="0"/>
              </a:rPr>
              <a:t>Babcock &amp; Wilcox </a:t>
            </a:r>
            <a:r>
              <a:rPr lang="en-US" sz="1800" dirty="0" smtClean="0">
                <a:latin typeface="Arial" panose="020B0604020202020204" pitchFamily="34" charset="0"/>
                <a:cs typeface="Arial" panose="020B0604020202020204" pitchFamily="34" charset="0"/>
              </a:rPr>
              <a:t>a </a:t>
            </a:r>
            <a:r>
              <a:rPr lang="en-US" sz="1800" dirty="0">
                <a:latin typeface="Arial" panose="020B0604020202020204" pitchFamily="34" charset="0"/>
                <a:cs typeface="Arial" panose="020B0604020202020204" pitchFamily="34" charset="0"/>
              </a:rPr>
              <a:t>party can establish </a:t>
            </a:r>
            <a:r>
              <a:rPr lang="en-US" sz="1800" dirty="0" smtClean="0">
                <a:latin typeface="Arial" panose="020B0604020202020204" pitchFamily="34" charset="0"/>
                <a:cs typeface="Arial" panose="020B0604020202020204" pitchFamily="34" charset="0"/>
              </a:rPr>
              <a:t>that the </a:t>
            </a:r>
            <a:r>
              <a:rPr lang="en-US" sz="1800" dirty="0">
                <a:latin typeface="Arial" panose="020B0604020202020204" pitchFamily="34" charset="0"/>
                <a:cs typeface="Arial" panose="020B0604020202020204" pitchFamily="34" charset="0"/>
              </a:rPr>
              <a:t>arbitrator was </a:t>
            </a:r>
            <a:r>
              <a:rPr lang="en-US" sz="1800" b="1" i="1" dirty="0">
                <a:solidFill>
                  <a:srgbClr val="FF0000"/>
                </a:solidFill>
                <a:latin typeface="Arial" panose="020B0604020202020204" pitchFamily="34" charset="0"/>
                <a:cs typeface="Arial" panose="020B0604020202020204" pitchFamily="34" charset="0"/>
              </a:rPr>
              <a:t>“</a:t>
            </a:r>
            <a:r>
              <a:rPr lang="en-US" sz="1800" b="1" i="1" dirty="0" smtClean="0">
                <a:solidFill>
                  <a:srgbClr val="FF0000"/>
                </a:solidFill>
                <a:latin typeface="Arial" panose="020B0604020202020204" pitchFamily="34" charset="0"/>
                <a:cs typeface="Arial" panose="020B0604020202020204" pitchFamily="34" charset="0"/>
              </a:rPr>
              <a:t>presented </a:t>
            </a:r>
            <a:r>
              <a:rPr lang="en-US" sz="1800" b="1" i="1" dirty="0">
                <a:solidFill>
                  <a:srgbClr val="FF0000"/>
                </a:solidFill>
                <a:latin typeface="Arial" panose="020B0604020202020204" pitchFamily="34" charset="0"/>
                <a:cs typeface="Arial" panose="020B0604020202020204" pitchFamily="34" charset="0"/>
              </a:rPr>
              <a:t>with and considered the statutory issue” </a:t>
            </a:r>
            <a:r>
              <a:rPr lang="en-US" sz="1800" dirty="0">
                <a:latin typeface="Arial" panose="020B0604020202020204" pitchFamily="34" charset="0"/>
                <a:cs typeface="Arial" panose="020B0604020202020204" pitchFamily="34" charset="0"/>
              </a:rPr>
              <a:t>if it can show that the “arbitrator identified the issue and at least generally explained why he or she finds that the facts presented either do or do not support the unfair labor practice issue.” </a:t>
            </a:r>
          </a:p>
          <a:p>
            <a:pPr marL="0" indent="0" fontAlgn="base">
              <a:buNone/>
            </a:pPr>
            <a:endParaRPr lang="en-US" sz="2300" dirty="0" smtClean="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918278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Practical </a:t>
            </a:r>
            <a:r>
              <a:rPr lang="en-US" sz="3200" b="1" dirty="0">
                <a:latin typeface="Arial" panose="020B0604020202020204" pitchFamily="34" charset="0"/>
                <a:cs typeface="Arial" panose="020B0604020202020204" pitchFamily="34" charset="0"/>
              </a:rPr>
              <a:t>Issues (II</a:t>
            </a:r>
            <a:r>
              <a:rPr lang="en-US" sz="3200" b="1" dirty="0" smtClean="0">
                <a:latin typeface="Arial" panose="020B0604020202020204" pitchFamily="34" charset="0"/>
                <a:cs typeface="Arial" panose="020B0604020202020204" pitchFamily="34" charset="0"/>
              </a:rPr>
              <a:t>) (Cont’d)</a:t>
            </a:r>
            <a:endParaRPr lang="en-US" sz="3200" dirty="0"/>
          </a:p>
        </p:txBody>
      </p:sp>
      <p:sp>
        <p:nvSpPr>
          <p:cNvPr id="3" name="Content Placeholder 2"/>
          <p:cNvSpPr>
            <a:spLocks noGrp="1"/>
          </p:cNvSpPr>
          <p:nvPr>
            <p:ph idx="1"/>
          </p:nvPr>
        </p:nvSpPr>
        <p:spPr/>
        <p:txBody>
          <a:bodyPr>
            <a:normAutofit/>
          </a:bodyPr>
          <a:lstStyle/>
          <a:p>
            <a:pPr marL="0" indent="0" algn="just">
              <a:buNone/>
            </a:pPr>
            <a:r>
              <a:rPr lang="en-US" sz="1900" b="1" i="1" dirty="0">
                <a:solidFill>
                  <a:srgbClr val="FF0000"/>
                </a:solidFill>
                <a:latin typeface="Arial" panose="020B0604020202020204" pitchFamily="34" charset="0"/>
                <a:cs typeface="Arial" panose="020B0604020202020204" pitchFamily="34" charset="0"/>
              </a:rPr>
              <a:t>Question</a:t>
            </a:r>
            <a:r>
              <a:rPr lang="en-US" sz="1900" dirty="0">
                <a:latin typeface="Arial" panose="020B0604020202020204" pitchFamily="34" charset="0"/>
                <a:cs typeface="Arial" panose="020B0604020202020204" pitchFamily="34" charset="0"/>
              </a:rPr>
              <a:t>:  </a:t>
            </a:r>
            <a:r>
              <a:rPr lang="en-US" sz="1900" dirty="0" smtClean="0">
                <a:latin typeface="Arial" panose="020B0604020202020204" pitchFamily="34" charset="0"/>
                <a:cs typeface="Arial" panose="020B0604020202020204" pitchFamily="34" charset="0"/>
              </a:rPr>
              <a:t>How </a:t>
            </a:r>
            <a:r>
              <a:rPr lang="en-US" sz="1900" dirty="0">
                <a:latin typeface="Arial" panose="020B0604020202020204" pitchFamily="34" charset="0"/>
                <a:cs typeface="Arial" panose="020B0604020202020204" pitchFamily="34" charset="0"/>
              </a:rPr>
              <a:t>thorough must the arbitrator’s analysis </a:t>
            </a:r>
            <a:r>
              <a:rPr lang="en-US" sz="1900" dirty="0" smtClean="0">
                <a:latin typeface="Arial" panose="020B0604020202020204" pitchFamily="34" charset="0"/>
                <a:cs typeface="Arial" panose="020B0604020202020204" pitchFamily="34" charset="0"/>
              </a:rPr>
              <a:t>of NLRB law be</a:t>
            </a:r>
            <a:r>
              <a:rPr lang="en-US" sz="1900" dirty="0">
                <a:latin typeface="Arial" panose="020B0604020202020204" pitchFamily="34" charset="0"/>
                <a:cs typeface="Arial" panose="020B0604020202020204" pitchFamily="34" charset="0"/>
              </a:rPr>
              <a:t>?  </a:t>
            </a:r>
            <a:endParaRPr lang="en-US" sz="1900" dirty="0" smtClean="0">
              <a:latin typeface="Arial" panose="020B0604020202020204" pitchFamily="34" charset="0"/>
              <a:cs typeface="Arial" panose="020B0604020202020204" pitchFamily="34" charset="0"/>
            </a:endParaRPr>
          </a:p>
          <a:p>
            <a:pPr marL="0" indent="0" algn="just">
              <a:buNone/>
            </a:pPr>
            <a:endParaRPr lang="en-US" sz="1900" dirty="0">
              <a:latin typeface="Arial" panose="020B0604020202020204" pitchFamily="34" charset="0"/>
              <a:cs typeface="Arial" panose="020B0604020202020204" pitchFamily="34" charset="0"/>
            </a:endParaRPr>
          </a:p>
          <a:p>
            <a:pPr marL="0" indent="0" algn="just">
              <a:buNone/>
            </a:pP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NLRB offers little guidance. </a:t>
            </a:r>
            <a:endParaRPr lang="en-US" sz="1900" dirty="0" smtClean="0">
              <a:latin typeface="Arial" panose="020B0604020202020204" pitchFamily="34" charset="0"/>
              <a:cs typeface="Arial" panose="020B0604020202020204" pitchFamily="34" charset="0"/>
            </a:endParaRPr>
          </a:p>
          <a:p>
            <a:pPr marL="0" indent="0" algn="just">
              <a:buNone/>
            </a:pPr>
            <a:endParaRPr lang="en-US" sz="1900" dirty="0">
              <a:latin typeface="Arial" panose="020B0604020202020204" pitchFamily="34" charset="0"/>
              <a:cs typeface="Arial" panose="020B0604020202020204" pitchFamily="34" charset="0"/>
            </a:endParaRPr>
          </a:p>
          <a:p>
            <a:pPr marL="0" indent="0" algn="just">
              <a:buNone/>
            </a:pPr>
            <a:r>
              <a:rPr lang="en-US" sz="1900" dirty="0" smtClean="0">
                <a:latin typeface="Arial" panose="020B0604020202020204" pitchFamily="34" charset="0"/>
                <a:cs typeface="Arial" panose="020B0604020202020204" pitchFamily="34" charset="0"/>
              </a:rPr>
              <a:t>An </a:t>
            </a:r>
            <a:r>
              <a:rPr lang="en-US" sz="1900" dirty="0">
                <a:latin typeface="Arial" panose="020B0604020202020204" pitchFamily="34" charset="0"/>
                <a:cs typeface="Arial" panose="020B0604020202020204" pitchFamily="34" charset="0"/>
              </a:rPr>
              <a:t>arbitrator is not required, according to the NLRB, to “engage in a detailed exegesis of Board law,” but what if the arbitrator fails to address the unfair labor practice </a:t>
            </a:r>
            <a:r>
              <a:rPr lang="en-US" sz="1900" dirty="0" smtClean="0">
                <a:latin typeface="Arial" panose="020B0604020202020204" pitchFamily="34" charset="0"/>
                <a:cs typeface="Arial" panose="020B0604020202020204" pitchFamily="34" charset="0"/>
              </a:rPr>
              <a:t>issue to the NLRB’s liking?</a:t>
            </a:r>
          </a:p>
          <a:p>
            <a:pPr marL="0" indent="0" algn="just">
              <a:buNone/>
            </a:pPr>
            <a:endParaRPr lang="en-US" sz="1900" dirty="0">
              <a:latin typeface="Arial" panose="020B0604020202020204" pitchFamily="34" charset="0"/>
              <a:cs typeface="Arial" panose="020B0604020202020204" pitchFamily="34" charset="0"/>
            </a:endParaRPr>
          </a:p>
          <a:p>
            <a:pPr marL="0" indent="0" algn="just">
              <a:buNone/>
            </a:pPr>
            <a:r>
              <a:rPr lang="en-US" sz="1900" b="1" i="1" dirty="0" smtClean="0">
                <a:solidFill>
                  <a:srgbClr val="FF0000"/>
                </a:solidFill>
                <a:latin typeface="Arial" panose="020B0604020202020204" pitchFamily="34" charset="0"/>
                <a:cs typeface="Arial" panose="020B0604020202020204" pitchFamily="34" charset="0"/>
              </a:rPr>
              <a:t>Time will tell, but for now, the </a:t>
            </a:r>
            <a:r>
              <a:rPr lang="en-US" sz="1900" b="1" i="1" dirty="0">
                <a:solidFill>
                  <a:srgbClr val="FF0000"/>
                </a:solidFill>
                <a:latin typeface="Arial" panose="020B0604020202020204" pitchFamily="34" charset="0"/>
                <a:cs typeface="Arial" panose="020B0604020202020204" pitchFamily="34" charset="0"/>
              </a:rPr>
              <a:t>party seeking deferral </a:t>
            </a:r>
            <a:r>
              <a:rPr lang="en-US" sz="1900" b="1" i="1" dirty="0" smtClean="0">
                <a:solidFill>
                  <a:srgbClr val="FF0000"/>
                </a:solidFill>
                <a:latin typeface="Arial" panose="020B0604020202020204" pitchFamily="34" charset="0"/>
                <a:cs typeface="Arial" panose="020B0604020202020204" pitchFamily="34" charset="0"/>
              </a:rPr>
              <a:t>is not likely to convince the Regional Director to defer.. </a:t>
            </a:r>
            <a:endParaRPr lang="en-US" b="1" i="1" dirty="0">
              <a:solidFill>
                <a:srgbClr val="FF0000"/>
              </a:solidFill>
            </a:endParaRPr>
          </a:p>
        </p:txBody>
      </p:sp>
    </p:spTree>
    <p:extLst>
      <p:ext uri="{BB962C8B-B14F-4D97-AF65-F5344CB8AC3E}">
        <p14:creationId xmlns:p14="http://schemas.microsoft.com/office/powerpoint/2010/main" val="2367519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a:bodyPr>
          <a:lstStyle/>
          <a:p>
            <a:r>
              <a:rPr lang="en-US" sz="3200" b="1" dirty="0" smtClean="0">
                <a:latin typeface="Arial" panose="020B0604020202020204" pitchFamily="34" charset="0"/>
                <a:cs typeface="Arial" panose="020B0604020202020204" pitchFamily="34" charset="0"/>
              </a:rPr>
              <a:t>Practical </a:t>
            </a:r>
            <a:r>
              <a:rPr lang="en-US" sz="3200" b="1" dirty="0">
                <a:latin typeface="Arial" panose="020B0604020202020204" pitchFamily="34" charset="0"/>
                <a:cs typeface="Arial" panose="020B0604020202020204" pitchFamily="34" charset="0"/>
              </a:rPr>
              <a:t>Issues (</a:t>
            </a:r>
            <a:r>
              <a:rPr lang="en-US" sz="3200" b="1" dirty="0" smtClean="0">
                <a:latin typeface="Arial" panose="020B0604020202020204" pitchFamily="34" charset="0"/>
                <a:cs typeface="Arial" panose="020B0604020202020204" pitchFamily="34" charset="0"/>
              </a:rPr>
              <a:t>III)</a:t>
            </a:r>
            <a:endParaRPr lang="en-US" sz="3200" dirty="0"/>
          </a:p>
        </p:txBody>
      </p:sp>
      <p:sp>
        <p:nvSpPr>
          <p:cNvPr id="5" name="Content Placeholder 4"/>
          <p:cNvSpPr>
            <a:spLocks noGrp="1"/>
          </p:cNvSpPr>
          <p:nvPr>
            <p:ph idx="1"/>
          </p:nvPr>
        </p:nvSpPr>
        <p:spPr>
          <a:xfrm>
            <a:off x="457200" y="2743200"/>
            <a:ext cx="8229600" cy="2197525"/>
          </a:xfrm>
          <a:prstGeom prst="rect">
            <a:avLst/>
          </a:prstGeom>
        </p:spPr>
        <p:txBody>
          <a:bodyPr>
            <a:spAutoFit/>
          </a:bodyPr>
          <a:lstStyle/>
          <a:p>
            <a:pPr marL="0" indent="0" fontAlgn="base">
              <a:buNone/>
            </a:pPr>
            <a:r>
              <a:rPr lang="en-US" sz="1800" dirty="0" smtClean="0">
                <a:latin typeface="Arial" panose="020B0604020202020204" pitchFamily="34" charset="0"/>
                <a:cs typeface="Arial" panose="020B0604020202020204" pitchFamily="34" charset="0"/>
              </a:rPr>
              <a:t>Under its new deferral standard, the NLRB will </a:t>
            </a:r>
            <a:r>
              <a:rPr lang="en-US" sz="1800" dirty="0">
                <a:latin typeface="Arial" panose="020B0604020202020204" pitchFamily="34" charset="0"/>
                <a:cs typeface="Arial" panose="020B0604020202020204" pitchFamily="34" charset="0"/>
              </a:rPr>
              <a:t>review </a:t>
            </a:r>
            <a:r>
              <a:rPr lang="en-US" sz="1800" dirty="0" smtClean="0">
                <a:latin typeface="Arial" panose="020B0604020202020204" pitchFamily="34" charset="0"/>
                <a:cs typeface="Arial" panose="020B0604020202020204" pitchFamily="34" charset="0"/>
              </a:rPr>
              <a:t>the arbitration </a:t>
            </a:r>
            <a:r>
              <a:rPr lang="en-US" sz="1800" dirty="0">
                <a:latin typeface="Arial" panose="020B0604020202020204" pitchFamily="34" charset="0"/>
                <a:cs typeface="Arial" panose="020B0604020202020204" pitchFamily="34" charset="0"/>
              </a:rPr>
              <a:t>award to assure that </a:t>
            </a:r>
            <a:r>
              <a:rPr lang="en-US" sz="1800" b="1" i="1" dirty="0">
                <a:solidFill>
                  <a:srgbClr val="FF0000"/>
                </a:solidFill>
                <a:latin typeface="Arial" panose="020B0604020202020204" pitchFamily="34" charset="0"/>
                <a:cs typeface="Arial" panose="020B0604020202020204" pitchFamily="34" charset="0"/>
              </a:rPr>
              <a:t>Board law “reasonably permits the award.” </a:t>
            </a:r>
            <a:endParaRPr lang="en-US" sz="1800" b="1" i="1" dirty="0" smtClean="0">
              <a:solidFill>
                <a:srgbClr val="FF0000"/>
              </a:solidFill>
              <a:latin typeface="Arial" panose="020B0604020202020204" pitchFamily="34" charset="0"/>
              <a:cs typeface="Arial" panose="020B0604020202020204" pitchFamily="34" charset="0"/>
            </a:endParaRPr>
          </a:p>
          <a:p>
            <a:pPr marL="0" indent="0" fontAlgn="base">
              <a:buNone/>
            </a:pPr>
            <a:endParaRPr lang="en-US" sz="1800" b="1" i="1" dirty="0">
              <a:solidFill>
                <a:srgbClr val="FF0000"/>
              </a:solidFill>
              <a:latin typeface="Arial" panose="020B0604020202020204" pitchFamily="34" charset="0"/>
              <a:cs typeface="Arial" panose="020B0604020202020204" pitchFamily="34" charset="0"/>
            </a:endParaRPr>
          </a:p>
          <a:p>
            <a:pPr marL="0" indent="0" fontAlgn="base">
              <a:buNone/>
            </a:pPr>
            <a:r>
              <a:rPr lang="en-US" sz="1800" dirty="0" smtClean="0">
                <a:latin typeface="Arial" panose="020B0604020202020204" pitchFamily="34" charset="0"/>
                <a:cs typeface="Arial" panose="020B0604020202020204" pitchFamily="34" charset="0"/>
              </a:rPr>
              <a:t>What does that mean?  The </a:t>
            </a:r>
            <a:r>
              <a:rPr lang="en-US" sz="1800" dirty="0">
                <a:latin typeface="Arial" panose="020B0604020202020204" pitchFamily="34" charset="0"/>
                <a:cs typeface="Arial" panose="020B0604020202020204" pitchFamily="34" charset="0"/>
              </a:rPr>
              <a:t>NLRB asserts that it will not require arbitrators necessarily to reach the same result the NLRB would </a:t>
            </a:r>
            <a:r>
              <a:rPr lang="en-US" sz="1800" dirty="0" smtClean="0">
                <a:latin typeface="Arial" panose="020B0604020202020204" pitchFamily="34" charset="0"/>
                <a:cs typeface="Arial" panose="020B0604020202020204" pitchFamily="34" charset="0"/>
              </a:rPr>
              <a:t>have reached.  So what will it require?</a:t>
            </a:r>
          </a:p>
          <a:p>
            <a:pPr marL="0" indent="0" fontAlgn="base">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14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marL="0" indent="0" algn="just">
              <a:buNone/>
            </a:pPr>
            <a:r>
              <a:rPr lang="en-US" sz="1800" dirty="0" smtClean="0">
                <a:latin typeface="Arial" panose="020B0604020202020204" pitchFamily="34" charset="0"/>
                <a:cs typeface="Arial" panose="020B0604020202020204" pitchFamily="34" charset="0"/>
              </a:rPr>
              <a:t>While the NLRB now requires that </a:t>
            </a:r>
            <a:r>
              <a:rPr lang="en-US" sz="1800" dirty="0">
                <a:latin typeface="Arial" panose="020B0604020202020204" pitchFamily="34" charset="0"/>
                <a:cs typeface="Arial" panose="020B0604020202020204" pitchFamily="34" charset="0"/>
              </a:rPr>
              <a:t>the arbitrator’s decision </a:t>
            </a:r>
            <a:r>
              <a:rPr lang="en-US" sz="1800" dirty="0" smtClean="0">
                <a:latin typeface="Arial" panose="020B0604020202020204" pitchFamily="34" charset="0"/>
                <a:cs typeface="Arial" panose="020B0604020202020204" pitchFamily="34" charset="0"/>
              </a:rPr>
              <a:t>reflects </a:t>
            </a:r>
            <a:r>
              <a:rPr lang="en-US" sz="1800" dirty="0">
                <a:latin typeface="Arial" panose="020B0604020202020204" pitchFamily="34" charset="0"/>
                <a:cs typeface="Arial" panose="020B0604020202020204" pitchFamily="34" charset="0"/>
              </a:rPr>
              <a:t>a “reasonable application of the statutory principles” that the NLRB  would follow</a:t>
            </a:r>
            <a:r>
              <a:rPr lang="en-US" sz="1800" dirty="0" smtClean="0">
                <a:latin typeface="Arial" panose="020B0604020202020204" pitchFamily="34" charset="0"/>
                <a:cs typeface="Arial" panose="020B0604020202020204" pitchFamily="34" charset="0"/>
              </a:rPr>
              <a:t>, the NLRB  “</a:t>
            </a:r>
            <a:r>
              <a:rPr lang="en-US" sz="1800" dirty="0">
                <a:latin typeface="Arial" panose="020B0604020202020204" pitchFamily="34" charset="0"/>
                <a:cs typeface="Arial" panose="020B0604020202020204" pitchFamily="34" charset="0"/>
              </a:rPr>
              <a:t>will not simply assume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 merely from the fact that an arbitrator upheld a discharge under a ‘just cause’ analysis, that the arbitrator </a:t>
            </a:r>
            <a:r>
              <a:rPr lang="en-US" sz="1800" b="1" i="1" dirty="0">
                <a:solidFill>
                  <a:srgbClr val="FF0000"/>
                </a:solidFill>
                <a:latin typeface="Arial" panose="020B0604020202020204" pitchFamily="34" charset="0"/>
                <a:cs typeface="Arial" panose="020B0604020202020204" pitchFamily="34" charset="0"/>
              </a:rPr>
              <a:t>understood the statutory issue and had considered (but found unpersuasive) evidence tending to show unlawful motive.” </a:t>
            </a:r>
            <a:endParaRPr lang="en-US" sz="1800" b="1" i="1" dirty="0" smtClean="0">
              <a:solidFill>
                <a:srgbClr val="FF0000"/>
              </a:solidFill>
              <a:latin typeface="Arial" panose="020B0604020202020204" pitchFamily="34" charset="0"/>
              <a:cs typeface="Arial" panose="020B0604020202020204" pitchFamily="34" charset="0"/>
            </a:endParaRPr>
          </a:p>
          <a:p>
            <a:pPr marL="0" indent="0" algn="just">
              <a:buNone/>
            </a:pPr>
            <a:endParaRPr lang="en-US" sz="1800" dirty="0" smtClean="0">
              <a:latin typeface="Arial" panose="020B0604020202020204" pitchFamily="34" charset="0"/>
              <a:cs typeface="Arial" panose="020B0604020202020204" pitchFamily="34" charset="0"/>
            </a:endParaRPr>
          </a:p>
          <a:p>
            <a:pPr marL="0" indent="0" algn="just">
              <a:buNone/>
            </a:pPr>
            <a:r>
              <a:rPr lang="en-US" sz="2400" b="1" dirty="0" smtClean="0">
                <a:solidFill>
                  <a:schemeClr val="tx2"/>
                </a:solidFill>
                <a:latin typeface="QEJohnChivers" panose="00000400000000000000" pitchFamily="2" charset="0"/>
                <a:cs typeface="Arial" panose="020B0604020202020204" pitchFamily="34" charset="0"/>
              </a:rPr>
              <a:t>What steps should an employer take to make it explicit that the arbitrator’s award </a:t>
            </a:r>
            <a:r>
              <a:rPr lang="en-US" sz="2400" b="1" dirty="0">
                <a:solidFill>
                  <a:schemeClr val="tx2"/>
                </a:solidFill>
                <a:latin typeface="QEJohnChivers" panose="00000400000000000000" pitchFamily="2" charset="0"/>
                <a:cs typeface="Arial" panose="020B0604020202020204" pitchFamily="34" charset="0"/>
              </a:rPr>
              <a:t>understood the statutory issue and had considered (but found unpersuasive) evidence tending to show unlawful </a:t>
            </a:r>
            <a:r>
              <a:rPr lang="en-US" sz="2400" b="1" dirty="0" smtClean="0">
                <a:solidFill>
                  <a:schemeClr val="tx2"/>
                </a:solidFill>
                <a:latin typeface="QEJohnChivers" panose="00000400000000000000" pitchFamily="2" charset="0"/>
                <a:cs typeface="Arial" panose="020B0604020202020204" pitchFamily="34" charset="0"/>
              </a:rPr>
              <a:t>motive?” </a:t>
            </a:r>
          </a:p>
          <a:p>
            <a:pPr marL="0" indent="0" algn="just">
              <a:buNone/>
            </a:pPr>
            <a:endParaRPr lang="en-US" sz="2400" b="1" dirty="0">
              <a:solidFill>
                <a:schemeClr val="tx2"/>
              </a:solidFill>
              <a:latin typeface="QEJohnChivers" panose="00000400000000000000" pitchFamily="2" charset="0"/>
              <a:cs typeface="Arial" panose="020B0604020202020204" pitchFamily="34" charset="0"/>
            </a:endParaRPr>
          </a:p>
          <a:p>
            <a:pPr lvl="1" algn="just"/>
            <a:r>
              <a:rPr lang="en-US" sz="1900" dirty="0" smtClean="0">
                <a:latin typeface="Arial" panose="020B0604020202020204" pitchFamily="34" charset="0"/>
                <a:cs typeface="Arial" panose="020B0604020202020204" pitchFamily="34" charset="0"/>
              </a:rPr>
              <a:t>State the statutory issue in the initial submission to arbitration</a:t>
            </a:r>
          </a:p>
          <a:p>
            <a:pPr lvl="1" algn="just"/>
            <a:r>
              <a:rPr lang="en-US" sz="1900" dirty="0" smtClean="0">
                <a:latin typeface="Arial" panose="020B0604020202020204" pitchFamily="34" charset="0"/>
                <a:cs typeface="Arial" panose="020B0604020202020204" pitchFamily="34" charset="0"/>
              </a:rPr>
              <a:t>Frame the issue at the outset of the hearing</a:t>
            </a:r>
          </a:p>
          <a:p>
            <a:pPr lvl="1" algn="just"/>
            <a:r>
              <a:rPr lang="en-US" sz="1900" dirty="0" smtClean="0">
                <a:latin typeface="Arial" panose="020B0604020202020204" pitchFamily="34" charset="0"/>
                <a:cs typeface="Arial" panose="020B0604020202020204" pitchFamily="34" charset="0"/>
              </a:rPr>
              <a:t>Reiterate the issue in both the opening and closing statement</a:t>
            </a:r>
          </a:p>
          <a:p>
            <a:pPr lvl="1" algn="just"/>
            <a:r>
              <a:rPr lang="en-US" sz="1900" dirty="0" smtClean="0">
                <a:latin typeface="Arial" panose="020B0604020202020204" pitchFamily="34" charset="0"/>
                <a:cs typeface="Arial" panose="020B0604020202020204" pitchFamily="34" charset="0"/>
              </a:rPr>
              <a:t>Pound the issue home in a post-hearing brief</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75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u="sng" dirty="0" smtClean="0">
                <a:solidFill>
                  <a:schemeClr val="tx1"/>
                </a:solidFill>
              </a:rPr>
              <a:t>NLRB Employee Handbook Pitfalls for Employers and Pregnancy Discrimination Update</a:t>
            </a:r>
            <a:br>
              <a:rPr lang="en-US" sz="4400" u="sng" dirty="0" smtClean="0">
                <a:solidFill>
                  <a:schemeClr val="tx1"/>
                </a:solidFill>
              </a:rPr>
            </a:br>
            <a:r>
              <a:rPr lang="en-US" sz="4400" dirty="0"/>
              <a:t/>
            </a:r>
            <a:br>
              <a:rPr lang="en-US" sz="4400" dirty="0"/>
            </a:br>
            <a:r>
              <a:rPr lang="en-US" sz="3600" dirty="0" smtClean="0">
                <a:solidFill>
                  <a:schemeClr val="accent2"/>
                </a:solidFill>
              </a:rPr>
              <a:t>Lauren Darden, Esq.</a:t>
            </a:r>
            <a:br>
              <a:rPr lang="en-US" sz="3600" dirty="0" smtClean="0">
                <a:solidFill>
                  <a:schemeClr val="accent2"/>
                </a:solidFill>
              </a:rPr>
            </a:br>
            <a:r>
              <a:rPr lang="en-US" sz="3100" dirty="0" smtClean="0">
                <a:solidFill>
                  <a:schemeClr val="accent2"/>
                </a:solidFill>
              </a:rPr>
              <a:t>Wharton, </a:t>
            </a:r>
            <a:r>
              <a:rPr lang="en-US" sz="3100" dirty="0" err="1" smtClean="0">
                <a:solidFill>
                  <a:schemeClr val="accent2"/>
                </a:solidFill>
              </a:rPr>
              <a:t>Aldhizer</a:t>
            </a:r>
            <a:r>
              <a:rPr lang="en-US" sz="3100" dirty="0" smtClean="0">
                <a:solidFill>
                  <a:schemeClr val="accent2"/>
                </a:solidFill>
              </a:rPr>
              <a:t> and Weaver, PLC</a:t>
            </a:r>
            <a:br>
              <a:rPr lang="en-US" sz="3100" dirty="0" smtClean="0">
                <a:solidFill>
                  <a:schemeClr val="accent2"/>
                </a:solidFill>
              </a:rPr>
            </a:br>
            <a:r>
              <a:rPr lang="en-US" sz="3100" dirty="0" smtClean="0">
                <a:solidFill>
                  <a:schemeClr val="accent2"/>
                </a:solidFill>
              </a:rPr>
              <a:t>Harrisonburg, Virginia</a:t>
            </a:r>
            <a:br>
              <a:rPr lang="en-US" sz="3100" dirty="0" smtClean="0">
                <a:solidFill>
                  <a:schemeClr val="accent2"/>
                </a:solidFill>
              </a:rPr>
            </a:br>
            <a:endParaRPr lang="en-US" sz="3100" dirty="0">
              <a:solidFill>
                <a:schemeClr val="accent2"/>
              </a:solidFill>
            </a:endParaRPr>
          </a:p>
        </p:txBody>
      </p:sp>
    </p:spTree>
    <p:extLst>
      <p:ext uri="{BB962C8B-B14F-4D97-AF65-F5344CB8AC3E}">
        <p14:creationId xmlns:p14="http://schemas.microsoft.com/office/powerpoint/2010/main" val="1651534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Consequences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r>
              <a:rPr lang="en-US" sz="1800" dirty="0" smtClean="0">
                <a:latin typeface="Arial" panose="020B0604020202020204" pitchFamily="34" charset="0"/>
                <a:cs typeface="Arial" panose="020B0604020202020204" pitchFamily="34" charset="0"/>
              </a:rPr>
              <a:t>The NLRB’s new standard may encourage </a:t>
            </a:r>
            <a:r>
              <a:rPr lang="en-US" sz="1800" dirty="0">
                <a:latin typeface="Arial" panose="020B0604020202020204" pitchFamily="34" charset="0"/>
                <a:cs typeface="Arial" panose="020B0604020202020204" pitchFamily="34" charset="0"/>
              </a:rPr>
              <a:t>parties to </a:t>
            </a:r>
            <a:r>
              <a:rPr lang="en-US" sz="1800" dirty="0" smtClean="0">
                <a:latin typeface="Arial" panose="020B0604020202020204" pitchFamily="34" charset="0"/>
                <a:cs typeface="Arial" panose="020B0604020202020204" pitchFamily="34" charset="0"/>
              </a:rPr>
              <a:t>circumvent the </a:t>
            </a:r>
            <a:r>
              <a:rPr lang="en-US" sz="1800" dirty="0">
                <a:latin typeface="Arial" panose="020B0604020202020204" pitchFamily="34" charset="0"/>
                <a:cs typeface="Arial" panose="020B0604020202020204" pitchFamily="34" charset="0"/>
              </a:rPr>
              <a:t>grievance procedure by filing unfair labor practice charges </a:t>
            </a:r>
            <a:r>
              <a:rPr lang="en-US" sz="1800" dirty="0" smtClean="0">
                <a:latin typeface="Arial" panose="020B0604020202020204" pitchFamily="34" charset="0"/>
                <a:cs typeface="Arial" panose="020B0604020202020204" pitchFamily="34" charset="0"/>
              </a:rPr>
              <a:t>when </a:t>
            </a:r>
            <a:r>
              <a:rPr lang="en-US" sz="1800" dirty="0">
                <a:latin typeface="Arial" panose="020B0604020202020204" pitchFamily="34" charset="0"/>
                <a:cs typeface="Arial" panose="020B0604020202020204" pitchFamily="34" charset="0"/>
              </a:rPr>
              <a:t>they believe they </a:t>
            </a:r>
            <a:r>
              <a:rPr lang="en-US" sz="1800" dirty="0" smtClean="0">
                <a:latin typeface="Arial" panose="020B0604020202020204" pitchFamily="34" charset="0"/>
                <a:cs typeface="Arial" panose="020B0604020202020204" pitchFamily="34" charset="0"/>
              </a:rPr>
              <a:t>can fare better before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NLRB. </a:t>
            </a:r>
          </a:p>
          <a:p>
            <a:pPr algn="just"/>
            <a:endParaRPr lang="en-US" sz="1800" dirty="0" smtClean="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Arbitration proceedings may become more time consuming and expensive as parties and arbitrators spend time more time  addressing underlying unfair labor practice issues (e.g., by counsel writing post-hearing briefs in discharge cases where, in the past, counsel was content, after a closing argument, to “let the facts speak for themselves”) in order to avoid duplicative litigation.</a:t>
            </a:r>
          </a:p>
          <a:p>
            <a:pPr algn="just"/>
            <a:endParaRPr lang="en-US" sz="1800" dirty="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There will likely be a steep learning curve while arbitrators figure out what is required of them and try to write awards that comply with the NLRB’s new standard.</a:t>
            </a:r>
          </a:p>
          <a:p>
            <a:pPr algn="just"/>
            <a:endParaRPr lang="en-US" dirty="0"/>
          </a:p>
        </p:txBody>
      </p:sp>
    </p:spTree>
    <p:extLst>
      <p:ext uri="{BB962C8B-B14F-4D97-AF65-F5344CB8AC3E}">
        <p14:creationId xmlns:p14="http://schemas.microsoft.com/office/powerpoint/2010/main" val="1172730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ISSUES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lgn="just"/>
            <a:r>
              <a:rPr lang="en-US" sz="1600" dirty="0" smtClean="0">
                <a:latin typeface="Arial" panose="020B0604020202020204" pitchFamily="34" charset="0"/>
                <a:cs typeface="Arial" panose="020B0604020202020204" pitchFamily="34" charset="0"/>
              </a:rPr>
              <a:t>Under </a:t>
            </a:r>
            <a:r>
              <a:rPr lang="en-US" sz="1600" b="1" i="1" dirty="0" smtClean="0">
                <a:solidFill>
                  <a:srgbClr val="FF0000"/>
                </a:solidFill>
                <a:latin typeface="Arial" panose="020B0604020202020204" pitchFamily="34" charset="0"/>
                <a:cs typeface="Arial" panose="020B0604020202020204" pitchFamily="34" charset="0"/>
              </a:rPr>
              <a:t>Spielberg/Olin</a:t>
            </a:r>
            <a:r>
              <a:rPr lang="en-US" sz="1600" dirty="0" smtClean="0">
                <a:latin typeface="Arial" panose="020B0604020202020204" pitchFamily="34" charset="0"/>
                <a:cs typeface="Arial" panose="020B0604020202020204" pitchFamily="34" charset="0"/>
              </a:rPr>
              <a:t> the NLRB usually assumed that the issue arising under the Act was subsumed in the arbitration even if not explicitly presented (e.g., if an arbitrator found that the employer discharged an  employee for “just cause” where the employee stole from the employer, the NLRB in the past did not require the arbitrator to explicitly state in the award that he or she had considered whether the employer violated the Act, assuming instead that if the reason for the termination was theft, rather than due to protected activity). </a:t>
            </a:r>
          </a:p>
          <a:p>
            <a:pPr algn="just"/>
            <a:endParaRPr lang="en-US" sz="1600" dirty="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Under </a:t>
            </a:r>
            <a:r>
              <a:rPr lang="en-US" sz="1600" b="1" i="1" dirty="0" smtClean="0">
                <a:solidFill>
                  <a:srgbClr val="FF0000"/>
                </a:solidFill>
                <a:latin typeface="Arial" panose="020B0604020202020204" pitchFamily="34" charset="0"/>
                <a:cs typeface="Arial" panose="020B0604020202020204" pitchFamily="34" charset="0"/>
              </a:rPr>
              <a:t>Babcock &amp; Wilcox </a:t>
            </a:r>
            <a:r>
              <a:rPr lang="en-US" sz="1600" dirty="0" smtClean="0">
                <a:latin typeface="Arial" panose="020B0604020202020204" pitchFamily="34" charset="0"/>
                <a:cs typeface="Arial" panose="020B0604020202020204" pitchFamily="34" charset="0"/>
              </a:rPr>
              <a:t>the NLRB will require that the award explicitly state that the arbitrator considered the statutory issue and determined that issue.</a:t>
            </a:r>
          </a:p>
          <a:p>
            <a:pPr marL="0" indent="0" algn="just">
              <a:buNone/>
            </a:pPr>
            <a:endParaRPr lang="en-US" sz="1600" dirty="0" smtClean="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Under </a:t>
            </a:r>
            <a:r>
              <a:rPr lang="en-US" sz="1600" b="1" i="1" dirty="0">
                <a:solidFill>
                  <a:srgbClr val="FF0000"/>
                </a:solidFill>
                <a:latin typeface="Arial" panose="020B0604020202020204" pitchFamily="34" charset="0"/>
                <a:cs typeface="Arial" panose="020B0604020202020204" pitchFamily="34" charset="0"/>
              </a:rPr>
              <a:t>Spielberg/Olin</a:t>
            </a:r>
            <a:r>
              <a:rPr lang="en-US" sz="1600" dirty="0">
                <a:latin typeface="Arial" panose="020B0604020202020204" pitchFamily="34" charset="0"/>
                <a:cs typeface="Arial" panose="020B0604020202020204" pitchFamily="34" charset="0"/>
              </a:rPr>
              <a:t> the NLRB </a:t>
            </a:r>
            <a:r>
              <a:rPr lang="en-US" sz="1600" dirty="0" smtClean="0">
                <a:latin typeface="Arial" panose="020B0604020202020204" pitchFamily="34" charset="0"/>
                <a:cs typeface="Arial" panose="020B0604020202020204" pitchFamily="34" charset="0"/>
              </a:rPr>
              <a:t>would reject an arbitration award only if it found that the findings were “clearly repugnant” to the Act</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0" indent="0" algn="just">
              <a:buNone/>
            </a:pPr>
            <a:endParaRPr lang="en-US" sz="1600" dirty="0" smtClean="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Under </a:t>
            </a:r>
            <a:r>
              <a:rPr lang="en-US" sz="1600" b="1" i="1" dirty="0">
                <a:solidFill>
                  <a:srgbClr val="FF0000"/>
                </a:solidFill>
                <a:latin typeface="Arial" panose="020B0604020202020204" pitchFamily="34" charset="0"/>
                <a:cs typeface="Arial" panose="020B0604020202020204" pitchFamily="34" charset="0"/>
              </a:rPr>
              <a:t>Babcock &amp; Wilcox </a:t>
            </a:r>
            <a:r>
              <a:rPr lang="en-US" sz="1600" dirty="0">
                <a:latin typeface="Arial" panose="020B0604020202020204" pitchFamily="34" charset="0"/>
                <a:cs typeface="Arial" panose="020B0604020202020204" pitchFamily="34" charset="0"/>
              </a:rPr>
              <a:t>the NLRB </a:t>
            </a:r>
            <a:r>
              <a:rPr lang="en-US" sz="1600" dirty="0" smtClean="0">
                <a:latin typeface="Arial" panose="020B0604020202020204" pitchFamily="34" charset="0"/>
                <a:cs typeface="Arial" panose="020B0604020202020204" pitchFamily="34" charset="0"/>
              </a:rPr>
              <a:t>will require that the award reflects a “reasonable application of the statutory principles that would have governed the …[NLRB’s] decision,”  a far more stringent standard of review.</a:t>
            </a:r>
          </a:p>
          <a:p>
            <a:pPr marL="0" indent="0" algn="just">
              <a:buNone/>
            </a:pPr>
            <a:endParaRPr lang="en-US" sz="1800" dirty="0" smtClean="0">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389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smtClean="0">
                <a:latin typeface="Arial" panose="020B0604020202020204" pitchFamily="34" charset="0"/>
                <a:cs typeface="Arial" panose="020B0604020202020204" pitchFamily="34" charset="0"/>
              </a:rPr>
              <a:t>Other Issues</a:t>
            </a:r>
            <a:endParaRPr lang="en-US" sz="3200" dirty="0"/>
          </a:p>
        </p:txBody>
      </p:sp>
      <p:sp>
        <p:nvSpPr>
          <p:cNvPr id="3" name="Content Placeholder 2"/>
          <p:cNvSpPr>
            <a:spLocks noGrp="1"/>
          </p:cNvSpPr>
          <p:nvPr>
            <p:ph idx="1"/>
          </p:nvPr>
        </p:nvSpPr>
        <p:spPr/>
        <p:txBody>
          <a:bodyPr>
            <a:noAutofit/>
          </a:bodyPr>
          <a:lstStyle/>
          <a:p>
            <a:pPr marL="0" indent="0" algn="ctr">
              <a:buNone/>
            </a:pPr>
            <a:r>
              <a:rPr lang="en-US" sz="1800" b="1" i="1" dirty="0">
                <a:solidFill>
                  <a:srgbClr val="FF0000"/>
                </a:solidFill>
                <a:latin typeface="Arial" panose="020B0604020202020204" pitchFamily="34" charset="0"/>
                <a:cs typeface="Arial" panose="020B0604020202020204" pitchFamily="34" charset="0"/>
              </a:rPr>
              <a:t>BLANKET AUTHORITY VS. CASE-BY-CASE AUTHORITY</a:t>
            </a:r>
            <a:r>
              <a:rPr lang="en-US" sz="1800" dirty="0">
                <a:latin typeface="Arial" panose="020B0604020202020204" pitchFamily="34" charset="0"/>
                <a:cs typeface="Arial" panose="020B0604020202020204" pitchFamily="34" charset="0"/>
              </a:rPr>
              <a:t> </a:t>
            </a:r>
          </a:p>
          <a:p>
            <a:pPr marL="0" indent="0" algn="just">
              <a:buNone/>
            </a:pPr>
            <a:endParaRPr lang="en-US" sz="18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Blanket authority poses risks to an employer. Since arbitration awards are virtually never overturned on appeal, if a case raises a significant  issue under the Act, an employer might want that particular issue decided by the NLRB, which is subject to court review, rather than by an arbitrator.  </a:t>
            </a:r>
          </a:p>
          <a:p>
            <a:pPr marL="0" indent="0" algn="just">
              <a:buNone/>
            </a:pPr>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On the other hand, a case-by-case approach gives the union veto power in any case, and it is often the union that benefits meaning it gets “two bites at the apple,” and, at least in the NLRB proceeding – a free ride investigation and prosecution.  </a:t>
            </a:r>
            <a:endParaRPr lang="en-US" sz="1600" dirty="0" smtClean="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a:p>
            <a:pPr marL="0" indent="0" algn="ctr">
              <a:buNone/>
            </a:pPr>
            <a:r>
              <a:rPr lang="en-US" sz="1800" b="1" i="1" dirty="0" smtClean="0">
                <a:solidFill>
                  <a:srgbClr val="FF0000"/>
                </a:solidFill>
                <a:latin typeface="Arial" panose="020B0604020202020204" pitchFamily="34" charset="0"/>
                <a:cs typeface="Arial" panose="020B0604020202020204" pitchFamily="34" charset="0"/>
              </a:rPr>
              <a:t>AUTHORITY TO LOOK BEYOND THE CONTRACT</a:t>
            </a:r>
          </a:p>
          <a:p>
            <a:pPr marL="0" indent="0" algn="ctr">
              <a:buNone/>
            </a:pPr>
            <a:endParaRPr lang="en-US" sz="1800" b="1" i="1" dirty="0">
              <a:solidFill>
                <a:srgbClr val="FF0000"/>
              </a:solidFill>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While under </a:t>
            </a:r>
            <a:r>
              <a:rPr lang="en-US" sz="1600" b="1" i="1" dirty="0" smtClean="0">
                <a:solidFill>
                  <a:srgbClr val="FF0000"/>
                </a:solidFill>
                <a:latin typeface="Arial" panose="020B0604020202020204" pitchFamily="34" charset="0"/>
                <a:cs typeface="Arial" panose="020B0604020202020204" pitchFamily="34" charset="0"/>
              </a:rPr>
              <a:t>Spielberg/Olin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seeking deferral was virtually </a:t>
            </a:r>
            <a:r>
              <a:rPr lang="en-US" sz="1600" i="1" dirty="0">
                <a:latin typeface="Arial" panose="020B0604020202020204" pitchFamily="34" charset="0"/>
                <a:cs typeface="Arial" panose="020B0604020202020204" pitchFamily="34" charset="0"/>
              </a:rPr>
              <a:t>pro forma</a:t>
            </a:r>
            <a:r>
              <a:rPr lang="en-US" sz="1600" dirty="0">
                <a:latin typeface="Arial" panose="020B0604020202020204" pitchFamily="34" charset="0"/>
                <a:cs typeface="Arial" panose="020B0604020202020204" pitchFamily="34" charset="0"/>
              </a:rPr>
              <a:t>,  with final and binding arbitration of the dispute free of NLRB involvement, under </a:t>
            </a:r>
            <a:r>
              <a:rPr lang="en-US" sz="1600" b="1" i="1" dirty="0">
                <a:solidFill>
                  <a:srgbClr val="FF0000"/>
                </a:solidFill>
                <a:latin typeface="Arial" panose="020B0604020202020204" pitchFamily="34" charset="0"/>
                <a:cs typeface="Arial" panose="020B0604020202020204" pitchFamily="34" charset="0"/>
              </a:rPr>
              <a:t>Babcock &amp; Wilcox </a:t>
            </a:r>
            <a:r>
              <a:rPr lang="en-US" sz="1600" dirty="0">
                <a:latin typeface="Arial" panose="020B0604020202020204" pitchFamily="34" charset="0"/>
                <a:cs typeface="Arial" panose="020B0604020202020204" pitchFamily="34" charset="0"/>
              </a:rPr>
              <a:t>an employer may not wish to empower an arbitrator to look beyond the contract itself.</a:t>
            </a:r>
          </a:p>
          <a:p>
            <a:pPr marL="0" indent="0" algn="ctr">
              <a:buNone/>
            </a:pPr>
            <a:r>
              <a:rPr lang="en-US" sz="1800" dirty="0">
                <a:latin typeface="Arial" panose="020B0604020202020204" pitchFamily="34" charset="0"/>
                <a:cs typeface="Arial" panose="020B0604020202020204" pitchFamily="34" charset="0"/>
              </a:rPr>
              <a:t> </a:t>
            </a:r>
          </a:p>
          <a:p>
            <a:endParaRPr lang="en-US" sz="1800" dirty="0"/>
          </a:p>
        </p:txBody>
      </p:sp>
    </p:spTree>
    <p:extLst>
      <p:ext uri="{BB962C8B-B14F-4D97-AF65-F5344CB8AC3E}">
        <p14:creationId xmlns:p14="http://schemas.microsoft.com/office/powerpoint/2010/main" val="2815861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362200"/>
            <a:ext cx="7772400" cy="3200399"/>
          </a:xfrm>
        </p:spPr>
        <p:txBody>
          <a:bodyPr>
            <a:normAutofit fontScale="90000"/>
          </a:bodyPr>
          <a:lstStyle/>
          <a:p>
            <a:r>
              <a:rPr lang="en-US" sz="4200" b="1" dirty="0" smtClean="0">
                <a:solidFill>
                  <a:srgbClr val="002060"/>
                </a:solidFill>
              </a:rPr>
              <a:t>What Multi-National Employers </a:t>
            </a:r>
            <a:br>
              <a:rPr lang="en-US" sz="4200" b="1" dirty="0" smtClean="0">
                <a:solidFill>
                  <a:srgbClr val="002060"/>
                </a:solidFill>
              </a:rPr>
            </a:br>
            <a:r>
              <a:rPr lang="en-US" sz="4200" b="1" dirty="0" smtClean="0">
                <a:solidFill>
                  <a:srgbClr val="002060"/>
                </a:solidFill>
              </a:rPr>
              <a:t>Need to Know About </a:t>
            </a:r>
            <a:br>
              <a:rPr lang="en-US" sz="4200" b="1" dirty="0" smtClean="0">
                <a:solidFill>
                  <a:srgbClr val="002060"/>
                </a:solidFill>
              </a:rPr>
            </a:br>
            <a:r>
              <a:rPr lang="en-US" sz="4200" b="1" dirty="0" smtClean="0">
                <a:solidFill>
                  <a:srgbClr val="002060"/>
                </a:solidFill>
              </a:rPr>
              <a:t>Privacy Law</a:t>
            </a:r>
            <a:r>
              <a:rPr lang="en-US" sz="4200" b="1" dirty="0">
                <a:solidFill>
                  <a:srgbClr val="002060"/>
                </a:solidFill>
              </a:rPr>
              <a:t> </a:t>
            </a:r>
            <a:r>
              <a:rPr lang="en-US" sz="4200" b="1" dirty="0" smtClean="0">
                <a:solidFill>
                  <a:srgbClr val="002060"/>
                </a:solidFill>
              </a:rPr>
              <a:t>and Why</a:t>
            </a:r>
            <a:br>
              <a:rPr lang="en-US" sz="4200" b="1" dirty="0" smtClean="0">
                <a:solidFill>
                  <a:srgbClr val="002060"/>
                </a:solidFill>
              </a:rPr>
            </a:br>
            <a:r>
              <a:rPr lang="en-US" sz="4200" b="1" dirty="0">
                <a:solidFill>
                  <a:srgbClr val="002060"/>
                </a:solidFill>
              </a:rPr>
              <a:t/>
            </a:r>
            <a:br>
              <a:rPr lang="en-US" sz="4200" b="1" dirty="0">
                <a:solidFill>
                  <a:srgbClr val="002060"/>
                </a:solidFill>
              </a:rPr>
            </a:br>
            <a:r>
              <a:rPr lang="es-MX" sz="4000" dirty="0" smtClean="0"/>
              <a:t>Francisco </a:t>
            </a:r>
            <a:r>
              <a:rPr lang="es-MX" sz="4000" dirty="0"/>
              <a:t>J. Peña Valdés</a:t>
            </a:r>
            <a:r>
              <a:rPr lang="es-MX" sz="1600" dirty="0"/>
              <a:t/>
            </a:r>
            <a:br>
              <a:rPr lang="es-MX" sz="1600" dirty="0"/>
            </a:br>
            <a:r>
              <a:rPr lang="es-MX" sz="1600" dirty="0"/>
              <a:t/>
            </a:r>
            <a:br>
              <a:rPr lang="es-MX" sz="1600" dirty="0"/>
            </a:br>
            <a:r>
              <a:rPr lang="es-MX" sz="3100" dirty="0" err="1"/>
              <a:t>Cacheaux</a:t>
            </a:r>
            <a:r>
              <a:rPr lang="es-MX" sz="3100" dirty="0"/>
              <a:t>, Cavazos &amp; Newton, LLP</a:t>
            </a:r>
            <a:r>
              <a:rPr lang="es-MX" sz="3600" dirty="0"/>
              <a:t/>
            </a:r>
            <a:br>
              <a:rPr lang="es-MX" sz="3600" dirty="0"/>
            </a:br>
            <a:endParaRPr lang="en-US" sz="4200" b="1" dirty="0">
              <a:solidFill>
                <a:srgbClr val="00206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600075"/>
            <a:ext cx="2352675" cy="695325"/>
          </a:xfrm>
          <a:prstGeom prst="rect">
            <a:avLst/>
          </a:prstGeom>
        </p:spPr>
      </p:pic>
      <p:sp>
        <p:nvSpPr>
          <p:cNvPr id="5" name="Slide Number Placeholder 4"/>
          <p:cNvSpPr>
            <a:spLocks noGrp="1"/>
          </p:cNvSpPr>
          <p:nvPr>
            <p:ph type="sldNum" sz="quarter" idx="12"/>
          </p:nvPr>
        </p:nvSpPr>
        <p:spPr/>
        <p:txBody>
          <a:bodyPr/>
          <a:lstStyle/>
          <a:p>
            <a:fld id="{6648F646-B149-4E75-99AB-ABA201E1FEB1}" type="slidenum">
              <a:rPr lang="es-MX" smtClean="0">
                <a:solidFill>
                  <a:prstClr val="black">
                    <a:tint val="75000"/>
                  </a:prstClr>
                </a:solidFill>
              </a:rPr>
              <a:pPr/>
              <a:t>33</a:t>
            </a:fld>
            <a:endParaRPr lang="es-MX" dirty="0">
              <a:solidFill>
                <a:prstClr val="black">
                  <a:tint val="75000"/>
                </a:prstClr>
              </a:solidFill>
            </a:endParaRPr>
          </a:p>
        </p:txBody>
      </p:sp>
    </p:spTree>
    <p:extLst>
      <p:ext uri="{BB962C8B-B14F-4D97-AF65-F5344CB8AC3E}">
        <p14:creationId xmlns:p14="http://schemas.microsoft.com/office/powerpoint/2010/main" val="2648168048"/>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685800"/>
            <a:ext cx="8229600" cy="1143000"/>
          </a:xfrm>
        </p:spPr>
        <p:txBody>
          <a:bodyPr>
            <a:normAutofit fontScale="90000"/>
          </a:bodyPr>
          <a:lstStyle/>
          <a:p>
            <a:pPr algn="ctr"/>
            <a:r>
              <a:rPr lang="en-US" sz="4400" b="1" dirty="0" smtClean="0">
                <a:solidFill>
                  <a:schemeClr val="tx2"/>
                </a:solidFill>
              </a:rPr>
              <a:t>Differences </a:t>
            </a:r>
            <a:r>
              <a:rPr lang="en-US" sz="4400" b="1" dirty="0">
                <a:solidFill>
                  <a:schemeClr val="tx2"/>
                </a:solidFill>
              </a:rPr>
              <a:t>for </a:t>
            </a:r>
            <a:br>
              <a:rPr lang="en-US" sz="4400" b="1" dirty="0">
                <a:solidFill>
                  <a:schemeClr val="tx2"/>
                </a:solidFill>
              </a:rPr>
            </a:br>
            <a:r>
              <a:rPr lang="en-US" sz="4400" b="1" dirty="0">
                <a:solidFill>
                  <a:schemeClr val="tx2"/>
                </a:solidFill>
              </a:rPr>
              <a:t>U.S. vs. EU </a:t>
            </a:r>
            <a:r>
              <a:rPr lang="en-US" sz="4400" b="1" dirty="0" smtClean="0">
                <a:solidFill>
                  <a:schemeClr val="tx2"/>
                </a:solidFill>
              </a:rPr>
              <a:t>Employers</a:t>
            </a:r>
            <a:r>
              <a:rPr lang="en-US" sz="3100" b="1" dirty="0" smtClean="0">
                <a:solidFill>
                  <a:schemeClr val="tx2"/>
                </a:solidFill>
              </a:rPr>
              <a:t>    </a:t>
            </a:r>
            <a:r>
              <a:rPr lang="en-US" sz="2000" b="1" dirty="0" smtClean="0">
                <a:solidFill>
                  <a:schemeClr val="tx2"/>
                </a:solidFill>
              </a:rPr>
              <a:t>   </a:t>
            </a:r>
            <a:r>
              <a:rPr lang="en-US" sz="4400" dirty="0">
                <a:solidFill>
                  <a:schemeClr val="tx2"/>
                </a:solidFill>
              </a:rPr>
              <a:t/>
            </a:r>
            <a:br>
              <a:rPr lang="en-US" sz="4400" dirty="0">
                <a:solidFill>
                  <a:schemeClr val="tx2"/>
                </a:solidFill>
              </a:rPr>
            </a:br>
            <a:endParaRPr lang="en-US" dirty="0">
              <a:solidFill>
                <a:schemeClr val="tx2"/>
              </a:solidFill>
            </a:endParaRPr>
          </a:p>
        </p:txBody>
      </p:sp>
      <p:sp>
        <p:nvSpPr>
          <p:cNvPr id="2" name="1 Marcador de contenido"/>
          <p:cNvSpPr>
            <a:spLocks noGrp="1"/>
          </p:cNvSpPr>
          <p:nvPr>
            <p:ph idx="1"/>
          </p:nvPr>
        </p:nvSpPr>
        <p:spPr>
          <a:xfrm>
            <a:off x="457200" y="1828800"/>
            <a:ext cx="8229600" cy="4026091"/>
          </a:xfrm>
        </p:spPr>
        <p:txBody>
          <a:bodyPr>
            <a:normAutofit fontScale="47500" lnSpcReduction="20000"/>
          </a:bodyPr>
          <a:lstStyle/>
          <a:p>
            <a:pPr marL="109728" indent="0" algn="just">
              <a:lnSpc>
                <a:spcPct val="150000"/>
              </a:lnSpc>
              <a:buNone/>
            </a:pPr>
            <a:r>
              <a:rPr lang="en-US" sz="5900" b="1" dirty="0">
                <a:solidFill>
                  <a:srgbClr val="464646"/>
                </a:solidFill>
                <a:effectLst>
                  <a:outerShdw blurRad="31750" dist="25400" dir="5400000" algn="tl" rotWithShape="0">
                    <a:srgbClr val="000000">
                      <a:alpha val="25000"/>
                    </a:srgbClr>
                  </a:outerShdw>
                </a:effectLst>
                <a:ea typeface="+mj-ea"/>
                <a:cs typeface="+mj-cs"/>
              </a:rPr>
              <a:t>United States</a:t>
            </a:r>
            <a:endParaRPr lang="en-GB" sz="4200" dirty="0" smtClean="0"/>
          </a:p>
          <a:p>
            <a:pPr algn="just">
              <a:lnSpc>
                <a:spcPct val="150000"/>
              </a:lnSpc>
            </a:pPr>
            <a:r>
              <a:rPr lang="en-GB" sz="3400" dirty="0" smtClean="0"/>
              <a:t>Compendium </a:t>
            </a:r>
            <a:r>
              <a:rPr lang="en-GB" sz="3400" dirty="0"/>
              <a:t>of laws which cover various sectors and industries. </a:t>
            </a:r>
            <a:r>
              <a:rPr lang="en-US" sz="3400" b="1" i="1" u="sng" dirty="0" smtClean="0"/>
              <a:t>Sectoral approach.</a:t>
            </a:r>
          </a:p>
          <a:p>
            <a:pPr algn="just">
              <a:lnSpc>
                <a:spcPct val="150000"/>
              </a:lnSpc>
            </a:pPr>
            <a:r>
              <a:rPr lang="en-GB" sz="3400" dirty="0" smtClean="0"/>
              <a:t>Definition of </a:t>
            </a:r>
            <a:r>
              <a:rPr lang="en-GB" sz="3400" i="1" dirty="0" smtClean="0"/>
              <a:t>personal identifiable information (PII) </a:t>
            </a:r>
            <a:r>
              <a:rPr lang="en-GB" sz="3400" dirty="0" smtClean="0"/>
              <a:t>varies in both federal and state laws.</a:t>
            </a:r>
          </a:p>
          <a:p>
            <a:pPr algn="just">
              <a:lnSpc>
                <a:spcPct val="150000"/>
              </a:lnSpc>
            </a:pPr>
            <a:r>
              <a:rPr lang="en-US" sz="3400" dirty="0" smtClean="0"/>
              <a:t>Considered “</a:t>
            </a:r>
            <a:r>
              <a:rPr lang="en-US" sz="3400" i="1" dirty="0" smtClean="0"/>
              <a:t>inadequate” </a:t>
            </a:r>
            <a:r>
              <a:rPr lang="en-US" sz="3400" dirty="0" smtClean="0"/>
              <a:t>under EU Directive.</a:t>
            </a:r>
          </a:p>
          <a:p>
            <a:pPr marL="109728" indent="0" algn="just">
              <a:buNone/>
            </a:pPr>
            <a:endParaRPr lang="en-US" sz="3400" b="1" dirty="0" smtClean="0">
              <a:solidFill>
                <a:srgbClr val="464646"/>
              </a:solidFill>
              <a:effectLst>
                <a:outerShdw blurRad="31750" dist="25400" dir="5400000" algn="tl" rotWithShape="0">
                  <a:srgbClr val="000000">
                    <a:alpha val="25000"/>
                  </a:srgbClr>
                </a:outerShdw>
              </a:effectLst>
            </a:endParaRPr>
          </a:p>
          <a:p>
            <a:pPr marL="109728" indent="0" algn="just">
              <a:buNone/>
            </a:pPr>
            <a:r>
              <a:rPr lang="en-US" sz="5900" b="1" dirty="0" smtClean="0">
                <a:solidFill>
                  <a:srgbClr val="464646"/>
                </a:solidFill>
                <a:effectLst>
                  <a:outerShdw blurRad="31750" dist="25400" dir="5400000" algn="tl" rotWithShape="0">
                    <a:srgbClr val="000000">
                      <a:alpha val="25000"/>
                    </a:srgbClr>
                  </a:outerShdw>
                </a:effectLst>
              </a:rPr>
              <a:t>European </a:t>
            </a:r>
            <a:r>
              <a:rPr lang="en-US" sz="5900" b="1" dirty="0">
                <a:solidFill>
                  <a:srgbClr val="464646"/>
                </a:solidFill>
                <a:effectLst>
                  <a:outerShdw blurRad="31750" dist="25400" dir="5400000" algn="tl" rotWithShape="0">
                    <a:srgbClr val="000000">
                      <a:alpha val="25000"/>
                    </a:srgbClr>
                  </a:outerShdw>
                </a:effectLst>
              </a:rPr>
              <a:t>Union</a:t>
            </a:r>
            <a:endParaRPr lang="en-US" sz="5900" dirty="0" smtClean="0"/>
          </a:p>
          <a:p>
            <a:pPr algn="just"/>
            <a:r>
              <a:rPr lang="en-US" sz="3400" dirty="0" smtClean="0"/>
              <a:t>Law is all-encompassing rather than by sectors. </a:t>
            </a:r>
            <a:r>
              <a:rPr lang="en-US" sz="3400" b="1" i="1" dirty="0" smtClean="0"/>
              <a:t>Single Supreme Privacy Law</a:t>
            </a:r>
          </a:p>
          <a:p>
            <a:pPr lvl="1" algn="just"/>
            <a:r>
              <a:rPr lang="en-US" sz="2900" b="1" dirty="0" smtClean="0"/>
              <a:t>Binding on all  member countries</a:t>
            </a:r>
          </a:p>
          <a:p>
            <a:pPr lvl="1" algn="just"/>
            <a:endParaRPr lang="en-US" sz="2900" b="1" dirty="0" smtClean="0"/>
          </a:p>
          <a:p>
            <a:pPr algn="just"/>
            <a:r>
              <a:rPr lang="en-US" sz="3400" dirty="0" smtClean="0"/>
              <a:t>Data protection is considered a </a:t>
            </a:r>
            <a:r>
              <a:rPr lang="en-US" sz="3400" b="1" dirty="0" smtClean="0"/>
              <a:t>fundamental human right. </a:t>
            </a:r>
          </a:p>
          <a:p>
            <a:pPr marL="109728" indent="0" algn="just">
              <a:buNone/>
            </a:pPr>
            <a:endParaRPr lang="en-GB" sz="3400" b="1" dirty="0" smtClean="0"/>
          </a:p>
          <a:p>
            <a:pPr algn="just"/>
            <a:r>
              <a:rPr lang="en-US" sz="3400" dirty="0" smtClean="0"/>
              <a:t>The big difference is that the EU standard has a more comprehensive (and stringent) definition of </a:t>
            </a:r>
            <a:r>
              <a:rPr lang="en-US" sz="3400" u="sng" dirty="0" smtClean="0"/>
              <a:t>personal data. </a:t>
            </a:r>
            <a:endParaRPr lang="en-US" sz="3400"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34</a:t>
            </a:fld>
            <a:endParaRPr lang="es-MX" dirty="0">
              <a:solidFill>
                <a:prstClr val="black">
                  <a:tint val="75000"/>
                </a:prstClr>
              </a:solidFill>
            </a:endParaRPr>
          </a:p>
        </p:txBody>
      </p:sp>
    </p:spTree>
    <p:extLst>
      <p:ext uri="{BB962C8B-B14F-4D97-AF65-F5344CB8AC3E}">
        <p14:creationId xmlns:p14="http://schemas.microsoft.com/office/powerpoint/2010/main" val="3858963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b="1" dirty="0" smtClean="0">
                <a:solidFill>
                  <a:schemeClr val="tx2"/>
                </a:solidFill>
              </a:rPr>
              <a:t>Sensitive Data</a:t>
            </a:r>
            <a:endParaRPr lang="en-US" b="1" dirty="0">
              <a:solidFill>
                <a:schemeClr val="tx2"/>
              </a:solidFill>
            </a:endParaRPr>
          </a:p>
        </p:txBody>
      </p:sp>
      <p:sp>
        <p:nvSpPr>
          <p:cNvPr id="2" name="1 Marcador de contenido"/>
          <p:cNvSpPr>
            <a:spLocks noGrp="1"/>
          </p:cNvSpPr>
          <p:nvPr>
            <p:ph idx="1"/>
          </p:nvPr>
        </p:nvSpPr>
        <p:spPr/>
        <p:txBody>
          <a:bodyPr>
            <a:normAutofit fontScale="92500" lnSpcReduction="10000"/>
          </a:bodyPr>
          <a:lstStyle/>
          <a:p>
            <a:pPr algn="just">
              <a:buFont typeface="Wingdings" panose="05000000000000000000" pitchFamily="2" charset="2"/>
              <a:buChar char="Ø"/>
            </a:pPr>
            <a:r>
              <a:rPr lang="en-US" dirty="0" smtClean="0"/>
              <a:t>Definition: Personal </a:t>
            </a:r>
            <a:r>
              <a:rPr lang="en-US" dirty="0"/>
              <a:t>data that </a:t>
            </a:r>
            <a:r>
              <a:rPr lang="en-US" dirty="0" smtClean="0"/>
              <a:t>discloses "racial </a:t>
            </a:r>
            <a:r>
              <a:rPr lang="en-US" dirty="0"/>
              <a:t>or ethnic origin, political opinions, religious and philosophical beliefs, trade-union membership, [or] . . . health or sex life</a:t>
            </a:r>
            <a:r>
              <a:rPr lang="en-US" dirty="0" smtClean="0"/>
              <a:t>.”</a:t>
            </a:r>
          </a:p>
          <a:p>
            <a:pPr marL="109728" indent="0" algn="just">
              <a:buNone/>
            </a:pPr>
            <a:endParaRPr lang="en-US" dirty="0" smtClean="0"/>
          </a:p>
          <a:p>
            <a:pPr algn="just">
              <a:buFont typeface="Wingdings" panose="05000000000000000000" pitchFamily="2" charset="2"/>
              <a:buChar char="Ø"/>
            </a:pPr>
            <a:r>
              <a:rPr lang="en-US" dirty="0" smtClean="0"/>
              <a:t>The </a:t>
            </a:r>
            <a:r>
              <a:rPr lang="en-US" dirty="0"/>
              <a:t>Directive flatly </a:t>
            </a:r>
            <a:r>
              <a:rPr lang="en-US" b="1" dirty="0"/>
              <a:t>prohibits</a:t>
            </a:r>
            <a:r>
              <a:rPr lang="en-US" dirty="0"/>
              <a:t> processing all sensitive data unless an express exception applies—including, notably, an “explicit consent</a:t>
            </a:r>
            <a:r>
              <a:rPr lang="en-US" dirty="0" smtClean="0"/>
              <a:t>,” that is </a:t>
            </a:r>
            <a:r>
              <a:rPr lang="en-US" dirty="0"/>
              <a:t>“</a:t>
            </a:r>
            <a:r>
              <a:rPr lang="en-US" u="sng" dirty="0"/>
              <a:t>freely </a:t>
            </a:r>
            <a:r>
              <a:rPr lang="en-US" u="sng" dirty="0" smtClean="0"/>
              <a:t>given</a:t>
            </a:r>
            <a:r>
              <a:rPr lang="en-US" dirty="0" smtClean="0"/>
              <a:t>.”</a:t>
            </a:r>
            <a:endParaRPr lang="en-US" dirty="0"/>
          </a:p>
          <a:p>
            <a:pPr marL="109728" indent="0" algn="just">
              <a:buNone/>
            </a:pPr>
            <a:r>
              <a:rPr lang="en-US" dirty="0" smtClean="0"/>
              <a:t> </a:t>
            </a:r>
            <a:endParaRPr lang="es-MX"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35</a:t>
            </a:fld>
            <a:endParaRPr lang="es-MX" dirty="0">
              <a:solidFill>
                <a:prstClr val="black">
                  <a:tint val="75000"/>
                </a:prstClr>
              </a:solidFill>
            </a:endParaRPr>
          </a:p>
        </p:txBody>
      </p:sp>
    </p:spTree>
    <p:extLst>
      <p:ext uri="{BB962C8B-B14F-4D97-AF65-F5344CB8AC3E}">
        <p14:creationId xmlns:p14="http://schemas.microsoft.com/office/powerpoint/2010/main" val="3573838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n-US" b="1" dirty="0" smtClean="0">
                <a:solidFill>
                  <a:schemeClr val="tx2"/>
                </a:solidFill>
              </a:rPr>
              <a:t>Recent Changes under EU Directive</a:t>
            </a:r>
            <a:endParaRPr lang="en-US" b="1" dirty="0">
              <a:solidFill>
                <a:schemeClr val="tx2"/>
              </a:solidFill>
            </a:endParaRPr>
          </a:p>
        </p:txBody>
      </p:sp>
      <p:sp>
        <p:nvSpPr>
          <p:cNvPr id="2" name="1 Marcador de contenido"/>
          <p:cNvSpPr>
            <a:spLocks noGrp="1"/>
          </p:cNvSpPr>
          <p:nvPr>
            <p:ph idx="1"/>
          </p:nvPr>
        </p:nvSpPr>
        <p:spPr/>
        <p:txBody>
          <a:bodyPr>
            <a:normAutofit fontScale="92500" lnSpcReduction="20000"/>
          </a:bodyPr>
          <a:lstStyle/>
          <a:p>
            <a:pPr algn="just"/>
            <a:r>
              <a:rPr lang="en-US" dirty="0" smtClean="0"/>
              <a:t>Nov. 2014, Court Decision: search </a:t>
            </a:r>
            <a:r>
              <a:rPr lang="en-US" dirty="0"/>
              <a:t>engines are essentially “data controllers” under the </a:t>
            </a:r>
            <a:r>
              <a:rPr lang="en-US" dirty="0" smtClean="0"/>
              <a:t>Directive.</a:t>
            </a:r>
          </a:p>
          <a:p>
            <a:pPr marL="109728" indent="0" algn="just">
              <a:buNone/>
            </a:pPr>
            <a:endParaRPr lang="en-US" dirty="0" smtClean="0"/>
          </a:p>
          <a:p>
            <a:pPr algn="just"/>
            <a:r>
              <a:rPr lang="en-US" dirty="0" smtClean="0"/>
              <a:t>Must </a:t>
            </a:r>
            <a:r>
              <a:rPr lang="en-US" dirty="0"/>
              <a:t>provide data subjects with the </a:t>
            </a:r>
            <a:r>
              <a:rPr lang="en-US" dirty="0" smtClean="0"/>
              <a:t>“</a:t>
            </a:r>
            <a:r>
              <a:rPr lang="en-US" i="1" dirty="0" smtClean="0"/>
              <a:t>right </a:t>
            </a:r>
            <a:r>
              <a:rPr lang="en-US" i="1" dirty="0"/>
              <a:t>to be </a:t>
            </a:r>
            <a:r>
              <a:rPr lang="en-US" i="1" dirty="0" smtClean="0"/>
              <a:t>forgotten.”</a:t>
            </a:r>
          </a:p>
          <a:p>
            <a:pPr marL="109728" indent="0" algn="just">
              <a:buNone/>
            </a:pPr>
            <a:endParaRPr lang="en-US" i="1" dirty="0" smtClean="0"/>
          </a:p>
          <a:p>
            <a:pPr algn="just"/>
            <a:r>
              <a:rPr lang="en-US" dirty="0"/>
              <a:t>The Court held that the </a:t>
            </a:r>
            <a:r>
              <a:rPr lang="en-US" b="1" dirty="0"/>
              <a:t>image</a:t>
            </a:r>
            <a:r>
              <a:rPr lang="en-US" dirty="0"/>
              <a:t> of an </a:t>
            </a:r>
            <a:r>
              <a:rPr lang="en-US" i="1" dirty="0"/>
              <a:t>identifiable person</a:t>
            </a:r>
            <a:r>
              <a:rPr lang="en-US" dirty="0"/>
              <a:t> captured on camera is considered “personal data” under the Directive, and a </a:t>
            </a:r>
            <a:r>
              <a:rPr lang="en-US" b="1" dirty="0"/>
              <a:t>recording</a:t>
            </a:r>
            <a:r>
              <a:rPr lang="en-US" dirty="0"/>
              <a:t> was considered “processing of personal data” under the Directive</a:t>
            </a:r>
            <a:r>
              <a:rPr lang="en-US" dirty="0" smtClean="0"/>
              <a:t>.</a:t>
            </a:r>
            <a:endParaRPr lang="en-US" i="1" dirty="0" smtClean="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36</a:t>
            </a:fld>
            <a:endParaRPr lang="es-MX" dirty="0">
              <a:solidFill>
                <a:prstClr val="black">
                  <a:tint val="75000"/>
                </a:prstClr>
              </a:solidFill>
            </a:endParaRPr>
          </a:p>
        </p:txBody>
      </p:sp>
    </p:spTree>
    <p:extLst>
      <p:ext uri="{BB962C8B-B14F-4D97-AF65-F5344CB8AC3E}">
        <p14:creationId xmlns:p14="http://schemas.microsoft.com/office/powerpoint/2010/main" val="3879630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b="1" dirty="0" smtClean="0">
                <a:solidFill>
                  <a:schemeClr val="tx2"/>
                </a:solidFill>
              </a:rPr>
              <a:t>Future of EU Privacy Law</a:t>
            </a:r>
            <a:endParaRPr lang="en-US" b="1" dirty="0">
              <a:solidFill>
                <a:schemeClr val="tx2"/>
              </a:solidFill>
            </a:endParaRPr>
          </a:p>
        </p:txBody>
      </p:sp>
      <p:sp>
        <p:nvSpPr>
          <p:cNvPr id="2" name="1 Marcador de contenido"/>
          <p:cNvSpPr>
            <a:spLocks noGrp="1"/>
          </p:cNvSpPr>
          <p:nvPr>
            <p:ph idx="1"/>
          </p:nvPr>
        </p:nvSpPr>
        <p:spPr>
          <a:xfrm>
            <a:off x="457200" y="1600200"/>
            <a:ext cx="8229600" cy="4538472"/>
          </a:xfrm>
        </p:spPr>
        <p:txBody>
          <a:bodyPr>
            <a:normAutofit fontScale="25000" lnSpcReduction="20000"/>
          </a:bodyPr>
          <a:lstStyle/>
          <a:p>
            <a:pPr algn="just"/>
            <a:r>
              <a:rPr lang="es-MX" sz="10400" dirty="0" err="1" smtClean="0"/>
              <a:t>The</a:t>
            </a:r>
            <a:r>
              <a:rPr lang="es-MX" sz="10400" dirty="0" smtClean="0"/>
              <a:t> 2012 </a:t>
            </a:r>
            <a:r>
              <a:rPr lang="en-US" sz="10400" dirty="0" smtClean="0"/>
              <a:t>proposal </a:t>
            </a:r>
            <a:r>
              <a:rPr lang="en-US" sz="10400" dirty="0"/>
              <a:t>to reform the European Union's data protection </a:t>
            </a:r>
            <a:r>
              <a:rPr lang="en-US" sz="10400" dirty="0" smtClean="0"/>
              <a:t>framework: </a:t>
            </a:r>
          </a:p>
          <a:p>
            <a:pPr marL="0" indent="0" algn="just">
              <a:buNone/>
            </a:pPr>
            <a:endParaRPr lang="en-US" sz="10400" dirty="0" smtClean="0"/>
          </a:p>
          <a:p>
            <a:pPr marL="457200" lvl="1" indent="0" algn="ctr">
              <a:buNone/>
            </a:pPr>
            <a:r>
              <a:rPr lang="en-US" sz="10400" b="1" dirty="0"/>
              <a:t>General Data Protection Regulation (GDPR</a:t>
            </a:r>
            <a:r>
              <a:rPr lang="en-US" sz="10400" b="1" dirty="0" smtClean="0"/>
              <a:t>)</a:t>
            </a:r>
          </a:p>
          <a:p>
            <a:pPr algn="just"/>
            <a:endParaRPr lang="en-US" sz="10400" dirty="0" smtClean="0"/>
          </a:p>
          <a:p>
            <a:pPr algn="just"/>
            <a:r>
              <a:rPr lang="en-US" sz="10400" dirty="0" smtClean="0"/>
              <a:t>Critique of existing framework:</a:t>
            </a:r>
          </a:p>
          <a:p>
            <a:pPr lvl="1" algn="just"/>
            <a:r>
              <a:rPr lang="en-US" sz="10400" dirty="0"/>
              <a:t>L</a:t>
            </a:r>
            <a:r>
              <a:rPr lang="en-US" sz="10400" dirty="0" smtClean="0"/>
              <a:t>acks </a:t>
            </a:r>
            <a:r>
              <a:rPr lang="en-US" sz="10400" dirty="0"/>
              <a:t>coherent rules among the member </a:t>
            </a:r>
            <a:r>
              <a:rPr lang="en-US" sz="10400" dirty="0" smtClean="0"/>
              <a:t>states. </a:t>
            </a:r>
          </a:p>
          <a:p>
            <a:pPr lvl="1" algn="just"/>
            <a:r>
              <a:rPr lang="en-US" sz="10400" dirty="0" smtClean="0"/>
              <a:t>More difficult and expensive </a:t>
            </a:r>
            <a:r>
              <a:rPr lang="en-US" sz="10400" dirty="0"/>
              <a:t>for businesses to comply. </a:t>
            </a:r>
            <a:endParaRPr lang="en-US" sz="10400" dirty="0" smtClean="0"/>
          </a:p>
          <a:p>
            <a:pPr lvl="1" algn="just"/>
            <a:r>
              <a:rPr lang="en-US" sz="10400" dirty="0" smtClean="0"/>
              <a:t>Rules </a:t>
            </a:r>
            <a:r>
              <a:rPr lang="en-US" sz="10400" dirty="0"/>
              <a:t>are not applied consistently or </a:t>
            </a:r>
            <a:r>
              <a:rPr lang="en-US" sz="10400" dirty="0" smtClean="0"/>
              <a:t>effectively.</a:t>
            </a:r>
          </a:p>
          <a:p>
            <a:pPr lvl="1" algn="just"/>
            <a:r>
              <a:rPr lang="en-US" sz="10400" dirty="0" smtClean="0"/>
              <a:t>More difficult </a:t>
            </a:r>
            <a:r>
              <a:rPr lang="en-US" sz="10400" dirty="0"/>
              <a:t>for individuals to exercise their data privacy rights in some countries than in others. </a:t>
            </a:r>
          </a:p>
          <a:p>
            <a:pPr algn="just"/>
            <a:endParaRPr lang="es-MX"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37</a:t>
            </a:fld>
            <a:endParaRPr lang="es-MX" dirty="0">
              <a:solidFill>
                <a:prstClr val="black">
                  <a:tint val="75000"/>
                </a:prstClr>
              </a:solidFill>
            </a:endParaRPr>
          </a:p>
        </p:txBody>
      </p:sp>
    </p:spTree>
    <p:extLst>
      <p:ext uri="{BB962C8B-B14F-4D97-AF65-F5344CB8AC3E}">
        <p14:creationId xmlns:p14="http://schemas.microsoft.com/office/powerpoint/2010/main" val="1346309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calcmode="lin" valueType="num">
                                      <p:cBhvr additive="base">
                                        <p:cTn id="2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additive="base">
                                        <p:cTn id="2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 calcmode="lin" valueType="num">
                                      <p:cBhvr additive="base">
                                        <p:cTn id="3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 calcmode="lin" valueType="num">
                                      <p:cBhvr additive="base">
                                        <p:cTn id="3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458200" cy="1143000"/>
          </a:xfrm>
        </p:spPr>
        <p:txBody>
          <a:bodyPr>
            <a:normAutofit fontScale="90000"/>
          </a:bodyPr>
          <a:lstStyle/>
          <a:p>
            <a:r>
              <a:rPr lang="en-US" b="1" dirty="0" smtClean="0">
                <a:solidFill>
                  <a:schemeClr val="tx2"/>
                </a:solidFill>
              </a:rPr>
              <a:t>How will the GDPR Affect </a:t>
            </a:r>
            <a:br>
              <a:rPr lang="en-US" b="1" dirty="0" smtClean="0">
                <a:solidFill>
                  <a:schemeClr val="tx2"/>
                </a:solidFill>
              </a:rPr>
            </a:br>
            <a:r>
              <a:rPr lang="en-US" b="1" dirty="0" smtClean="0">
                <a:solidFill>
                  <a:schemeClr val="tx2"/>
                </a:solidFill>
              </a:rPr>
              <a:t>Multinational Employers</a:t>
            </a:r>
            <a:endParaRPr lang="en-US" b="1" dirty="0">
              <a:solidFill>
                <a:schemeClr val="tx2"/>
              </a:solidFill>
            </a:endParaRPr>
          </a:p>
        </p:txBody>
      </p:sp>
      <p:sp>
        <p:nvSpPr>
          <p:cNvPr id="2" name="1 Marcador de contenido"/>
          <p:cNvSpPr>
            <a:spLocks noGrp="1"/>
          </p:cNvSpPr>
          <p:nvPr>
            <p:ph idx="1"/>
          </p:nvPr>
        </p:nvSpPr>
        <p:spPr>
          <a:xfrm>
            <a:off x="457200" y="1481328"/>
            <a:ext cx="8229600" cy="4767072"/>
          </a:xfrm>
        </p:spPr>
        <p:txBody>
          <a:bodyPr>
            <a:normAutofit lnSpcReduction="10000"/>
          </a:bodyPr>
          <a:lstStyle/>
          <a:p>
            <a:pPr marL="109728" indent="0" algn="ctr">
              <a:buNone/>
            </a:pPr>
            <a:r>
              <a:rPr lang="en-US" sz="2400" b="1" dirty="0" smtClean="0"/>
              <a:t>Borderless Business</a:t>
            </a:r>
          </a:p>
          <a:p>
            <a:r>
              <a:rPr lang="en-US" sz="2400" dirty="0" smtClean="0"/>
              <a:t>It will apply to </a:t>
            </a:r>
            <a:r>
              <a:rPr lang="en-US" sz="2400" u="sng" dirty="0" smtClean="0"/>
              <a:t>any</a:t>
            </a:r>
            <a:r>
              <a:rPr lang="en-US" sz="2400" dirty="0" smtClean="0"/>
              <a:t> organization that gathers, processes, and/or stores data. </a:t>
            </a:r>
          </a:p>
          <a:p>
            <a:pPr algn="ctr"/>
            <a:endParaRPr lang="en-US" sz="2400" b="1" dirty="0" smtClean="0"/>
          </a:p>
          <a:p>
            <a:r>
              <a:rPr lang="en-US" sz="2400" dirty="0" smtClean="0"/>
              <a:t>Data, consists of </a:t>
            </a:r>
            <a:r>
              <a:rPr lang="en-US" sz="2400" b="1" dirty="0" smtClean="0"/>
              <a:t>any</a:t>
            </a:r>
            <a:r>
              <a:rPr lang="en-US" sz="2400" dirty="0" smtClean="0"/>
              <a:t> information about an individual, including images, social networking, IP address, email, etc.</a:t>
            </a:r>
          </a:p>
          <a:p>
            <a:endParaRPr lang="en-US" sz="2400" dirty="0" smtClean="0"/>
          </a:p>
          <a:p>
            <a:r>
              <a:rPr lang="en-US" sz="2400" dirty="0" smtClean="0"/>
              <a:t>Will affect </a:t>
            </a:r>
            <a:r>
              <a:rPr lang="en-US" sz="2400" dirty="0"/>
              <a:t>any business </a:t>
            </a:r>
            <a:r>
              <a:rPr lang="en-US" sz="2400" dirty="0" smtClean="0"/>
              <a:t>that: </a:t>
            </a:r>
          </a:p>
          <a:p>
            <a:pPr lvl="1"/>
            <a:r>
              <a:rPr lang="en-US" sz="2400" dirty="0" smtClean="0"/>
              <a:t>Operates within </a:t>
            </a:r>
            <a:r>
              <a:rPr lang="en-US" sz="2400" dirty="0"/>
              <a:t>the </a:t>
            </a:r>
            <a:r>
              <a:rPr lang="en-US" sz="2400" dirty="0" smtClean="0"/>
              <a:t>EU (includes non European companies);</a:t>
            </a:r>
          </a:p>
          <a:p>
            <a:pPr lvl="1"/>
            <a:r>
              <a:rPr lang="en-US" sz="2400" dirty="0"/>
              <a:t>D</a:t>
            </a:r>
            <a:r>
              <a:rPr lang="en-US" sz="2400" dirty="0" smtClean="0"/>
              <a:t>oes </a:t>
            </a:r>
            <a:r>
              <a:rPr lang="en-US" sz="2400" dirty="0"/>
              <a:t>business with </a:t>
            </a:r>
            <a:r>
              <a:rPr lang="en-US" sz="2400" dirty="0" smtClean="0"/>
              <a:t>organizations within </a:t>
            </a:r>
            <a:r>
              <a:rPr lang="en-US" sz="2400" dirty="0"/>
              <a:t>the </a:t>
            </a:r>
            <a:r>
              <a:rPr lang="en-US" sz="2400" dirty="0" smtClean="0"/>
              <a:t>EU;</a:t>
            </a:r>
          </a:p>
          <a:p>
            <a:pPr lvl="1"/>
            <a:r>
              <a:rPr lang="en-US" sz="2400" dirty="0" smtClean="0"/>
              <a:t>Stores </a:t>
            </a:r>
            <a:r>
              <a:rPr lang="en-US" sz="2400" dirty="0"/>
              <a:t>its data in EU member countries. </a:t>
            </a:r>
            <a:endParaRPr lang="es-MX" sz="2400"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38</a:t>
            </a:fld>
            <a:endParaRPr lang="es-MX" dirty="0">
              <a:solidFill>
                <a:prstClr val="black">
                  <a:tint val="75000"/>
                </a:prstClr>
              </a:solidFill>
            </a:endParaRPr>
          </a:p>
        </p:txBody>
      </p:sp>
    </p:spTree>
    <p:extLst>
      <p:ext uri="{BB962C8B-B14F-4D97-AF65-F5344CB8AC3E}">
        <p14:creationId xmlns:p14="http://schemas.microsoft.com/office/powerpoint/2010/main" val="319699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additive="base">
                                        <p:cTn id="2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additive="base">
                                        <p:cTn id="28"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 calcmode="lin" valueType="num">
                                      <p:cBhvr additive="base">
                                        <p:cTn id="3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b="1" dirty="0" smtClean="0">
                <a:solidFill>
                  <a:schemeClr val="tx2"/>
                </a:solidFill>
              </a:rPr>
              <a:t>What is next for the Reform?</a:t>
            </a:r>
            <a:endParaRPr lang="en-US" b="1" dirty="0">
              <a:solidFill>
                <a:schemeClr val="tx2"/>
              </a:solidFill>
            </a:endParaRPr>
          </a:p>
        </p:txBody>
      </p:sp>
      <p:sp>
        <p:nvSpPr>
          <p:cNvPr id="2" name="1 Marcador de contenido"/>
          <p:cNvSpPr>
            <a:spLocks noGrp="1"/>
          </p:cNvSpPr>
          <p:nvPr>
            <p:ph idx="1"/>
          </p:nvPr>
        </p:nvSpPr>
        <p:spPr/>
        <p:txBody>
          <a:bodyPr>
            <a:normAutofit fontScale="92500" lnSpcReduction="20000"/>
          </a:bodyPr>
          <a:lstStyle/>
          <a:p>
            <a:pPr algn="just">
              <a:lnSpc>
                <a:spcPct val="120000"/>
              </a:lnSpc>
            </a:pPr>
            <a:r>
              <a:rPr lang="en-US" sz="2800" dirty="0" smtClean="0"/>
              <a:t>Goal is to modernize </a:t>
            </a:r>
            <a:r>
              <a:rPr lang="en-US" sz="2800" dirty="0"/>
              <a:t>data protection </a:t>
            </a:r>
            <a:r>
              <a:rPr lang="en-US" sz="2800" dirty="0" smtClean="0"/>
              <a:t>rules </a:t>
            </a:r>
            <a:r>
              <a:rPr lang="en-US" sz="2800" dirty="0"/>
              <a:t>across the 28 member countries of the </a:t>
            </a:r>
            <a:r>
              <a:rPr lang="en-US" sz="2800" dirty="0" smtClean="0"/>
              <a:t>EU.</a:t>
            </a:r>
          </a:p>
          <a:p>
            <a:pPr marL="109728" indent="0" algn="just">
              <a:lnSpc>
                <a:spcPct val="120000"/>
              </a:lnSpc>
              <a:buNone/>
            </a:pPr>
            <a:endParaRPr lang="en-US" sz="2800" dirty="0" smtClean="0"/>
          </a:p>
          <a:p>
            <a:pPr algn="just">
              <a:lnSpc>
                <a:spcPct val="120000"/>
              </a:lnSpc>
            </a:pPr>
            <a:r>
              <a:rPr lang="en-US" sz="2800" dirty="0" smtClean="0"/>
              <a:t>Negotiations: EU </a:t>
            </a:r>
            <a:r>
              <a:rPr lang="en-US" sz="2800" dirty="0"/>
              <a:t>Commission plans to reach an agreement with the </a:t>
            </a:r>
            <a:r>
              <a:rPr lang="en-US" sz="2800" dirty="0" smtClean="0"/>
              <a:t>EU </a:t>
            </a:r>
            <a:r>
              <a:rPr lang="en-US" sz="2800" dirty="0"/>
              <a:t>Parliament and the Council of the </a:t>
            </a:r>
            <a:r>
              <a:rPr lang="en-US" sz="2800" dirty="0" smtClean="0"/>
              <a:t>EU </a:t>
            </a:r>
            <a:r>
              <a:rPr lang="en-US" sz="2800" dirty="0"/>
              <a:t>by </a:t>
            </a:r>
            <a:r>
              <a:rPr lang="en-US" sz="2800" dirty="0" smtClean="0"/>
              <a:t>the end of 2015. </a:t>
            </a:r>
          </a:p>
          <a:p>
            <a:pPr marL="109728" indent="0" algn="just">
              <a:lnSpc>
                <a:spcPct val="120000"/>
              </a:lnSpc>
              <a:buNone/>
            </a:pPr>
            <a:endParaRPr lang="en-US" sz="2800" dirty="0" smtClean="0"/>
          </a:p>
          <a:p>
            <a:pPr algn="just">
              <a:lnSpc>
                <a:spcPct val="110000"/>
              </a:lnSpc>
            </a:pPr>
            <a:r>
              <a:rPr lang="en-US" sz="2800" dirty="0" smtClean="0"/>
              <a:t>The </a:t>
            </a:r>
            <a:r>
              <a:rPr lang="en-US" sz="2800" dirty="0"/>
              <a:t>EU’s new Data Protection Regulation </a:t>
            </a:r>
            <a:r>
              <a:rPr lang="en-US" sz="2800" dirty="0" smtClean="0"/>
              <a:t>(GDPR</a:t>
            </a:r>
            <a:r>
              <a:rPr lang="en-US" sz="2800" dirty="0"/>
              <a:t>) will go into effect </a:t>
            </a:r>
            <a:r>
              <a:rPr lang="en-US" sz="2800" u="sng" dirty="0"/>
              <a:t>2 years </a:t>
            </a:r>
            <a:r>
              <a:rPr lang="en-US" sz="2800" dirty="0"/>
              <a:t>after they have been adopted by </a:t>
            </a:r>
            <a:r>
              <a:rPr lang="en-US" sz="2800" dirty="0" smtClean="0"/>
              <a:t>each of the </a:t>
            </a:r>
            <a:r>
              <a:rPr lang="en-US" sz="2800" dirty="0"/>
              <a:t>member countries.</a:t>
            </a:r>
          </a:p>
          <a:p>
            <a:pPr algn="just"/>
            <a:endParaRPr lang="es-MX"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39</a:t>
            </a:fld>
            <a:endParaRPr lang="es-MX" dirty="0">
              <a:solidFill>
                <a:prstClr val="black">
                  <a:tint val="75000"/>
                </a:prstClr>
              </a:solidFill>
            </a:endParaRPr>
          </a:p>
        </p:txBody>
      </p:sp>
    </p:spTree>
    <p:extLst>
      <p:ext uri="{BB962C8B-B14F-4D97-AF65-F5344CB8AC3E}">
        <p14:creationId xmlns:p14="http://schemas.microsoft.com/office/powerpoint/2010/main" val="349324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NLRB General Counsel Memo dated March 25, 2015</a:t>
            </a:r>
            <a:endParaRPr lang="en-US" sz="4000" dirty="0"/>
          </a:p>
        </p:txBody>
      </p:sp>
      <p:sp>
        <p:nvSpPr>
          <p:cNvPr id="3" name="Content Placeholder 2"/>
          <p:cNvSpPr>
            <a:spLocks noGrp="1"/>
          </p:cNvSpPr>
          <p:nvPr>
            <p:ph idx="1"/>
          </p:nvPr>
        </p:nvSpPr>
        <p:spPr/>
        <p:txBody>
          <a:bodyPr>
            <a:normAutofit/>
          </a:bodyPr>
          <a:lstStyle/>
          <a:p>
            <a:r>
              <a:rPr lang="en-US" sz="2800" dirty="0" smtClean="0">
                <a:solidFill>
                  <a:schemeClr val="accent2"/>
                </a:solidFill>
              </a:rPr>
              <a:t>General Counsel issued a report setting forth recent case developments arising in the context of employee handbook rules.   </a:t>
            </a:r>
          </a:p>
          <a:p>
            <a:pPr marL="114300" indent="0">
              <a:buNone/>
            </a:pPr>
            <a:endParaRPr lang="en-US" sz="2800" dirty="0" smtClean="0">
              <a:solidFill>
                <a:schemeClr val="accent2"/>
              </a:solidFill>
            </a:endParaRPr>
          </a:p>
          <a:p>
            <a:r>
              <a:rPr lang="en-US" sz="2800" dirty="0" smtClean="0">
                <a:solidFill>
                  <a:schemeClr val="accent2"/>
                </a:solidFill>
              </a:rPr>
              <a:t>This reports endeavors to set forth standards for employers to review handbooks and other rules which may </a:t>
            </a:r>
            <a:r>
              <a:rPr lang="en-US" sz="2800" u="sng" dirty="0" smtClean="0">
                <a:solidFill>
                  <a:schemeClr val="accent2"/>
                </a:solidFill>
              </a:rPr>
              <a:t>on their face </a:t>
            </a:r>
            <a:r>
              <a:rPr lang="en-US" sz="2800" dirty="0" smtClean="0">
                <a:solidFill>
                  <a:schemeClr val="accent2"/>
                </a:solidFill>
              </a:rPr>
              <a:t>violate Section 8(a)(1) of the NLRA if the rule has a chilling effect on employee’s Section 7 rights to engage in protected concerted activity.</a:t>
            </a:r>
          </a:p>
        </p:txBody>
      </p:sp>
    </p:spTree>
    <p:extLst>
      <p:ext uri="{BB962C8B-B14F-4D97-AF65-F5344CB8AC3E}">
        <p14:creationId xmlns:p14="http://schemas.microsoft.com/office/powerpoint/2010/main" val="1148496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57200"/>
            <a:ext cx="8229600" cy="1143000"/>
          </a:xfrm>
        </p:spPr>
        <p:txBody>
          <a:bodyPr>
            <a:normAutofit fontScale="90000"/>
          </a:bodyPr>
          <a:lstStyle/>
          <a:p>
            <a:pPr algn="ctr"/>
            <a:r>
              <a:rPr lang="en-US" b="1" dirty="0" smtClean="0">
                <a:solidFill>
                  <a:schemeClr val="tx2"/>
                </a:solidFill>
              </a:rPr>
              <a:t>Mexican Privacy Law</a:t>
            </a:r>
            <a:br>
              <a:rPr lang="en-US" b="1" dirty="0" smtClean="0">
                <a:solidFill>
                  <a:schemeClr val="tx2"/>
                </a:solidFill>
              </a:rPr>
            </a:br>
            <a:r>
              <a:rPr lang="en-US" sz="4000" b="1" dirty="0" smtClean="0">
                <a:solidFill>
                  <a:schemeClr val="tx2"/>
                </a:solidFill>
              </a:rPr>
              <a:t>Primer for Compliance </a:t>
            </a:r>
            <a:br>
              <a:rPr lang="en-US" sz="4000" b="1" dirty="0" smtClean="0">
                <a:solidFill>
                  <a:schemeClr val="tx2"/>
                </a:solidFill>
              </a:rPr>
            </a:br>
            <a:r>
              <a:rPr lang="en-US" sz="4000" b="1" dirty="0" smtClean="0">
                <a:solidFill>
                  <a:schemeClr val="tx2"/>
                </a:solidFill>
              </a:rPr>
              <a:t>under Mexican Law</a:t>
            </a:r>
            <a:endParaRPr lang="en-US" sz="4000" b="1" dirty="0">
              <a:solidFill>
                <a:schemeClr val="tx2"/>
              </a:solidFill>
            </a:endParaRPr>
          </a:p>
        </p:txBody>
      </p:sp>
      <p:sp>
        <p:nvSpPr>
          <p:cNvPr id="2" name="1 Marcador de contenido"/>
          <p:cNvSpPr>
            <a:spLocks noGrp="1"/>
          </p:cNvSpPr>
          <p:nvPr>
            <p:ph idx="1"/>
          </p:nvPr>
        </p:nvSpPr>
        <p:spPr>
          <a:xfrm>
            <a:off x="457200" y="1981200"/>
            <a:ext cx="8229600" cy="4267200"/>
          </a:xfrm>
        </p:spPr>
        <p:txBody>
          <a:bodyPr>
            <a:normAutofit/>
          </a:bodyPr>
          <a:lstStyle/>
          <a:p>
            <a:pPr lvl="0" algn="just"/>
            <a:r>
              <a:rPr lang="en-US" sz="2400" dirty="0"/>
              <a:t>Federal Law </a:t>
            </a:r>
            <a:r>
              <a:rPr lang="en-US" sz="2400" dirty="0" smtClean="0"/>
              <a:t>for </a:t>
            </a:r>
            <a:r>
              <a:rPr lang="en-US" sz="2400" dirty="0"/>
              <a:t>the Protection of Personal Data </a:t>
            </a:r>
            <a:r>
              <a:rPr lang="en-US" sz="2400" dirty="0" smtClean="0"/>
              <a:t>in Possession of Third Parties (“</a:t>
            </a:r>
            <a:r>
              <a:rPr lang="en-US" sz="2400" dirty="0"/>
              <a:t>LFPDPP” for its acronym in Spanish</a:t>
            </a:r>
            <a:r>
              <a:rPr lang="en-US" sz="2400" dirty="0" smtClean="0"/>
              <a:t>).</a:t>
            </a:r>
          </a:p>
          <a:p>
            <a:pPr marL="109728" lvl="0" indent="0" algn="just">
              <a:buNone/>
            </a:pPr>
            <a:endParaRPr lang="en-US" sz="2400" dirty="0"/>
          </a:p>
          <a:p>
            <a:pPr algn="just"/>
            <a:r>
              <a:rPr lang="en-US" sz="2400" dirty="0"/>
              <a:t>The LFPDPP governs the ability of private entities and individuals (or “data controllers”) to “process”, which includes </a:t>
            </a:r>
            <a:r>
              <a:rPr lang="en-US" sz="2400" dirty="0" smtClean="0"/>
              <a:t>collection, </a:t>
            </a:r>
            <a:r>
              <a:rPr lang="en-US" sz="2400" dirty="0"/>
              <a:t>usage, storage, disclosure, </a:t>
            </a:r>
            <a:r>
              <a:rPr lang="en-US" sz="2400" dirty="0" smtClean="0"/>
              <a:t>and transfer</a:t>
            </a:r>
            <a:r>
              <a:rPr lang="en-US" sz="2400" dirty="0"/>
              <a:t>. </a:t>
            </a:r>
            <a:endParaRPr lang="en-US" sz="2400" dirty="0" smtClean="0"/>
          </a:p>
          <a:p>
            <a:pPr marL="109728" indent="0" algn="just">
              <a:buNone/>
            </a:pPr>
            <a:endParaRPr lang="en-US" sz="2400" dirty="0" smtClean="0"/>
          </a:p>
          <a:p>
            <a:pPr algn="just"/>
            <a:r>
              <a:rPr lang="en-US" sz="2400" dirty="0"/>
              <a:t>Individuals have rights of access, </a:t>
            </a:r>
            <a:r>
              <a:rPr lang="en-US" sz="2400" dirty="0" smtClean="0"/>
              <a:t>rectification, cancellation, and opposition </a:t>
            </a:r>
            <a:r>
              <a:rPr lang="en-US" sz="2400" dirty="0"/>
              <a:t>(on “legitimate grounds”) to processing or disclosure of their data. </a:t>
            </a:r>
            <a:endParaRPr lang="es-MX" sz="2400"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40</a:t>
            </a:fld>
            <a:endParaRPr lang="es-MX" dirty="0">
              <a:solidFill>
                <a:prstClr val="black">
                  <a:tint val="75000"/>
                </a:prstClr>
              </a:solidFill>
            </a:endParaRPr>
          </a:p>
        </p:txBody>
      </p:sp>
    </p:spTree>
    <p:extLst>
      <p:ext uri="{BB962C8B-B14F-4D97-AF65-F5344CB8AC3E}">
        <p14:creationId xmlns:p14="http://schemas.microsoft.com/office/powerpoint/2010/main" val="2567234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533400"/>
            <a:ext cx="8229600" cy="1143000"/>
          </a:xfrm>
        </p:spPr>
        <p:txBody>
          <a:bodyPr>
            <a:noAutofit/>
          </a:bodyPr>
          <a:lstStyle/>
          <a:p>
            <a:r>
              <a:rPr lang="en-US" sz="3400" b="1" dirty="0" smtClean="0">
                <a:solidFill>
                  <a:schemeClr val="tx2"/>
                </a:solidFill>
                <a:effectLst/>
              </a:rPr>
              <a:t>Federal Law for the </a:t>
            </a:r>
            <a:br>
              <a:rPr lang="en-US" sz="3400" b="1" dirty="0" smtClean="0">
                <a:solidFill>
                  <a:schemeClr val="tx2"/>
                </a:solidFill>
                <a:effectLst/>
              </a:rPr>
            </a:br>
            <a:r>
              <a:rPr lang="en-US" sz="3400" b="1" dirty="0" smtClean="0">
                <a:solidFill>
                  <a:schemeClr val="tx2"/>
                </a:solidFill>
                <a:effectLst/>
              </a:rPr>
              <a:t>Protection of Personal Data </a:t>
            </a:r>
            <a:br>
              <a:rPr lang="en-US" sz="3400" b="1" dirty="0" smtClean="0">
                <a:solidFill>
                  <a:schemeClr val="tx2"/>
                </a:solidFill>
                <a:effectLst/>
              </a:rPr>
            </a:br>
            <a:r>
              <a:rPr lang="en-US" sz="3400" b="1" dirty="0" smtClean="0">
                <a:solidFill>
                  <a:schemeClr val="tx2"/>
                </a:solidFill>
                <a:effectLst/>
              </a:rPr>
              <a:t>in Possession of Third Parties</a:t>
            </a:r>
            <a:endParaRPr lang="es-MX" sz="3400" b="1" dirty="0">
              <a:solidFill>
                <a:schemeClr val="tx2"/>
              </a:solidFill>
            </a:endParaRPr>
          </a:p>
        </p:txBody>
      </p:sp>
      <p:sp>
        <p:nvSpPr>
          <p:cNvPr id="2" name="1 Marcador de contenido"/>
          <p:cNvSpPr>
            <a:spLocks noGrp="1"/>
          </p:cNvSpPr>
          <p:nvPr>
            <p:ph idx="1"/>
          </p:nvPr>
        </p:nvSpPr>
        <p:spPr>
          <a:xfrm>
            <a:off x="381000" y="2057400"/>
            <a:ext cx="8229600" cy="4297363"/>
          </a:xfrm>
        </p:spPr>
        <p:txBody>
          <a:bodyPr>
            <a:normAutofit fontScale="92500" lnSpcReduction="20000"/>
          </a:bodyPr>
          <a:lstStyle/>
          <a:p>
            <a:pPr algn="just"/>
            <a:r>
              <a:rPr lang="en-US" i="1" dirty="0" smtClean="0"/>
              <a:t>Personal Data: </a:t>
            </a:r>
            <a:r>
              <a:rPr lang="en-US" dirty="0" smtClean="0"/>
              <a:t>any </a:t>
            </a:r>
            <a:r>
              <a:rPr lang="en-US" dirty="0"/>
              <a:t>information concerning an identified or identifiable </a:t>
            </a:r>
            <a:r>
              <a:rPr lang="en-US" dirty="0" smtClean="0"/>
              <a:t>individual.</a:t>
            </a:r>
          </a:p>
          <a:p>
            <a:pPr marL="109728" indent="0" algn="just">
              <a:buNone/>
            </a:pPr>
            <a:endParaRPr lang="en-US" sz="1600" dirty="0" smtClean="0"/>
          </a:p>
          <a:p>
            <a:pPr algn="just"/>
            <a:r>
              <a:rPr lang="en-US" i="1" dirty="0" smtClean="0"/>
              <a:t>Sensitive Personal Data: </a:t>
            </a:r>
            <a:r>
              <a:rPr lang="en-US" dirty="0"/>
              <a:t>includes any personal data touching on the most private areas of an individual’s </a:t>
            </a:r>
            <a:r>
              <a:rPr lang="en-US" dirty="0" smtClean="0"/>
              <a:t>life. In </a:t>
            </a:r>
            <a:r>
              <a:rPr lang="en-US" dirty="0"/>
              <a:t>other words, any data </a:t>
            </a:r>
            <a:r>
              <a:rPr lang="en-US" dirty="0" smtClean="0"/>
              <a:t>which, </a:t>
            </a:r>
            <a:r>
              <a:rPr lang="en-US" dirty="0"/>
              <a:t>if it were </a:t>
            </a:r>
            <a:r>
              <a:rPr lang="en-US" dirty="0" smtClean="0"/>
              <a:t>misused, could </a:t>
            </a:r>
            <a:r>
              <a:rPr lang="en-US" dirty="0"/>
              <a:t>lead to discrimination</a:t>
            </a:r>
            <a:r>
              <a:rPr lang="en-US" dirty="0" smtClean="0"/>
              <a:t>. </a:t>
            </a:r>
          </a:p>
          <a:p>
            <a:pPr marL="109728" indent="0" algn="just">
              <a:buNone/>
            </a:pPr>
            <a:endParaRPr lang="en-US" sz="1600" dirty="0" smtClean="0"/>
          </a:p>
          <a:p>
            <a:pPr algn="just"/>
            <a:r>
              <a:rPr lang="en-US" dirty="0" smtClean="0"/>
              <a:t>While a very similar </a:t>
            </a:r>
            <a:r>
              <a:rPr lang="en-US" b="1" i="1" dirty="0" smtClean="0"/>
              <a:t>broad</a:t>
            </a:r>
            <a:r>
              <a:rPr lang="en-US" dirty="0" smtClean="0"/>
              <a:t> definition as the EU Directive, Mexico is considered an inadequate country under the EU Directive. </a:t>
            </a:r>
          </a:p>
          <a:p>
            <a:pPr marL="109728" indent="0" algn="just">
              <a:buNone/>
            </a:pPr>
            <a:endParaRPr lang="en-US" dirty="0" smtClean="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41</a:t>
            </a:fld>
            <a:endParaRPr lang="es-MX" dirty="0">
              <a:solidFill>
                <a:prstClr val="black">
                  <a:tint val="75000"/>
                </a:prstClr>
              </a:solidFill>
            </a:endParaRPr>
          </a:p>
        </p:txBody>
      </p:sp>
    </p:spTree>
    <p:extLst>
      <p:ext uri="{BB962C8B-B14F-4D97-AF65-F5344CB8AC3E}">
        <p14:creationId xmlns:p14="http://schemas.microsoft.com/office/powerpoint/2010/main" val="1605257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b="1" dirty="0" smtClean="0">
                <a:solidFill>
                  <a:schemeClr val="tx2"/>
                </a:solidFill>
              </a:rPr>
              <a:t>Does This Affect My Company?</a:t>
            </a:r>
            <a:endParaRPr lang="en-US" b="1" dirty="0">
              <a:solidFill>
                <a:schemeClr val="tx2"/>
              </a:solidFill>
            </a:endParaRPr>
          </a:p>
        </p:txBody>
      </p:sp>
      <p:sp>
        <p:nvSpPr>
          <p:cNvPr id="2" name="1 Marcador de contenido"/>
          <p:cNvSpPr>
            <a:spLocks noGrp="1"/>
          </p:cNvSpPr>
          <p:nvPr>
            <p:ph idx="1"/>
          </p:nvPr>
        </p:nvSpPr>
        <p:spPr/>
        <p:txBody>
          <a:bodyPr>
            <a:normAutofit fontScale="92500" lnSpcReduction="10000"/>
          </a:bodyPr>
          <a:lstStyle/>
          <a:p>
            <a:pPr algn="just"/>
            <a:r>
              <a:rPr lang="en-US" dirty="0"/>
              <a:t>A</a:t>
            </a:r>
            <a:r>
              <a:rPr lang="en-US" dirty="0" smtClean="0"/>
              <a:t>ll </a:t>
            </a:r>
            <a:r>
              <a:rPr lang="en-US" dirty="0"/>
              <a:t>personal data held by a Mexican subsidiary of an international company falls under the </a:t>
            </a:r>
            <a:r>
              <a:rPr lang="en-US" dirty="0" err="1" smtClean="0"/>
              <a:t>LFPDPP</a:t>
            </a:r>
            <a:r>
              <a:rPr lang="en-US" dirty="0" smtClean="0"/>
              <a:t>.</a:t>
            </a:r>
          </a:p>
          <a:p>
            <a:pPr algn="just"/>
            <a:endParaRPr lang="en-US" dirty="0"/>
          </a:p>
          <a:p>
            <a:pPr algn="just"/>
            <a:r>
              <a:rPr lang="en-US" dirty="0" smtClean="0"/>
              <a:t>The LFPDPP covers </a:t>
            </a:r>
            <a:r>
              <a:rPr lang="en-US" dirty="0"/>
              <a:t>data processed </a:t>
            </a:r>
            <a:r>
              <a:rPr lang="en-US" u="sng" dirty="0"/>
              <a:t>anywhere in the world</a:t>
            </a:r>
            <a:r>
              <a:rPr lang="en-US" dirty="0"/>
              <a:t> on behalf of an entity or individual in Mexico</a:t>
            </a:r>
            <a:r>
              <a:rPr lang="en-US" dirty="0" smtClean="0"/>
              <a:t>.</a:t>
            </a:r>
          </a:p>
          <a:p>
            <a:pPr marL="109728" indent="0" algn="just">
              <a:buNone/>
            </a:pPr>
            <a:endParaRPr lang="es-MX" dirty="0"/>
          </a:p>
          <a:p>
            <a:pPr algn="just"/>
            <a:r>
              <a:rPr lang="en-US" dirty="0" smtClean="0"/>
              <a:t>This may create </a:t>
            </a:r>
            <a:r>
              <a:rPr lang="en-US" dirty="0"/>
              <a:t>obstacles with regards to cloud computing and </a:t>
            </a:r>
            <a:r>
              <a:rPr lang="en-US" dirty="0" smtClean="0"/>
              <a:t>storage of data.</a:t>
            </a:r>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42</a:t>
            </a:fld>
            <a:endParaRPr lang="es-MX" dirty="0">
              <a:solidFill>
                <a:prstClr val="black">
                  <a:tint val="75000"/>
                </a:prstClr>
              </a:solidFill>
            </a:endParaRPr>
          </a:p>
        </p:txBody>
      </p:sp>
    </p:spTree>
    <p:extLst>
      <p:ext uri="{BB962C8B-B14F-4D97-AF65-F5344CB8AC3E}">
        <p14:creationId xmlns:p14="http://schemas.microsoft.com/office/powerpoint/2010/main" val="1059437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b="1" dirty="0" smtClean="0">
                <a:solidFill>
                  <a:schemeClr val="tx2"/>
                </a:solidFill>
              </a:rPr>
              <a:t>Consent</a:t>
            </a:r>
            <a:r>
              <a:rPr lang="es-MX" b="1" dirty="0" smtClean="0">
                <a:solidFill>
                  <a:schemeClr val="tx2"/>
                </a:solidFill>
              </a:rPr>
              <a:t> </a:t>
            </a:r>
            <a:endParaRPr lang="es-MX" b="1" dirty="0">
              <a:solidFill>
                <a:schemeClr val="tx2"/>
              </a:solidFill>
            </a:endParaRPr>
          </a:p>
        </p:txBody>
      </p:sp>
      <p:sp>
        <p:nvSpPr>
          <p:cNvPr id="2" name="1 Marcador de contenido"/>
          <p:cNvSpPr>
            <a:spLocks noGrp="1"/>
          </p:cNvSpPr>
          <p:nvPr>
            <p:ph idx="1"/>
          </p:nvPr>
        </p:nvSpPr>
        <p:spPr/>
        <p:txBody>
          <a:bodyPr>
            <a:noAutofit/>
          </a:bodyPr>
          <a:lstStyle/>
          <a:p>
            <a:pPr algn="just"/>
            <a:r>
              <a:rPr lang="en-US" sz="1900" dirty="0"/>
              <a:t>T</a:t>
            </a:r>
            <a:r>
              <a:rPr lang="en-US" sz="1900" dirty="0" smtClean="0"/>
              <a:t>he </a:t>
            </a:r>
            <a:r>
              <a:rPr lang="en-US" sz="1900" dirty="0"/>
              <a:t>company and/or individuals must obtain consent </a:t>
            </a:r>
            <a:r>
              <a:rPr lang="en-US" sz="1900" dirty="0" smtClean="0"/>
              <a:t>by all data owners.</a:t>
            </a:r>
          </a:p>
          <a:p>
            <a:pPr marL="109728" indent="0" algn="just">
              <a:buNone/>
            </a:pPr>
            <a:endParaRPr lang="en-US" sz="1000" dirty="0" smtClean="0"/>
          </a:p>
          <a:p>
            <a:pPr algn="just"/>
            <a:r>
              <a:rPr lang="en-US" sz="1900" dirty="0" smtClean="0"/>
              <a:t>Must </a:t>
            </a:r>
            <a:r>
              <a:rPr lang="en-US" sz="1900" dirty="0"/>
              <a:t>provide to the data owners a </a:t>
            </a:r>
            <a:r>
              <a:rPr lang="en-US" sz="1900" b="1" dirty="0"/>
              <a:t>privacy notice</a:t>
            </a:r>
            <a:r>
              <a:rPr lang="en-US" sz="1900" dirty="0"/>
              <a:t> in </a:t>
            </a:r>
            <a:r>
              <a:rPr lang="en-US" sz="1900" dirty="0" smtClean="0"/>
              <a:t>advance, </a:t>
            </a:r>
            <a:r>
              <a:rPr lang="en-US" sz="1900" dirty="0"/>
              <a:t>usually in form of a written/electronic notice (while oral is also acceptable). </a:t>
            </a:r>
            <a:endParaRPr lang="en-US" sz="1900" dirty="0" smtClean="0"/>
          </a:p>
          <a:p>
            <a:pPr marL="109728" indent="0" algn="just">
              <a:buNone/>
            </a:pPr>
            <a:endParaRPr lang="en-US" sz="1000" dirty="0" smtClean="0"/>
          </a:p>
          <a:p>
            <a:pPr algn="just"/>
            <a:r>
              <a:rPr lang="en-US" sz="1900" dirty="0"/>
              <a:t>For personal data that is not considered to be “sensitive,” consent may be </a:t>
            </a:r>
            <a:r>
              <a:rPr lang="en-US" sz="1900" u="sng" dirty="0"/>
              <a:t>implied</a:t>
            </a:r>
            <a:r>
              <a:rPr lang="en-US" sz="1900" dirty="0"/>
              <a:t> from lack of any objection </a:t>
            </a:r>
            <a:r>
              <a:rPr lang="en-US" sz="1900" dirty="0" smtClean="0"/>
              <a:t>by </a:t>
            </a:r>
            <a:r>
              <a:rPr lang="en-US" sz="1900" dirty="0"/>
              <a:t>the data owner after </a:t>
            </a:r>
            <a:r>
              <a:rPr lang="en-US" sz="1900" dirty="0" smtClean="0"/>
              <a:t>having received </a:t>
            </a:r>
            <a:r>
              <a:rPr lang="en-US" sz="1900" dirty="0"/>
              <a:t>the privacy </a:t>
            </a:r>
            <a:r>
              <a:rPr lang="en-US" sz="1900" dirty="0" smtClean="0"/>
              <a:t>notice.</a:t>
            </a:r>
          </a:p>
          <a:p>
            <a:pPr algn="just"/>
            <a:endParaRPr lang="en-US" sz="1000" dirty="0" smtClean="0"/>
          </a:p>
          <a:p>
            <a:pPr algn="just"/>
            <a:r>
              <a:rPr lang="en-US" sz="1900" dirty="0" smtClean="0"/>
              <a:t>For financial data, consent must be </a:t>
            </a:r>
            <a:r>
              <a:rPr lang="en-US" sz="1900" u="sng" dirty="0" smtClean="0"/>
              <a:t>express.</a:t>
            </a:r>
          </a:p>
          <a:p>
            <a:pPr marL="109728" indent="0" algn="just">
              <a:buNone/>
            </a:pPr>
            <a:endParaRPr lang="en-US" sz="1000" u="sng" dirty="0" smtClean="0"/>
          </a:p>
          <a:p>
            <a:pPr algn="just"/>
            <a:r>
              <a:rPr lang="en-US" sz="1900" dirty="0" smtClean="0"/>
              <a:t>For </a:t>
            </a:r>
            <a:r>
              <a:rPr lang="en-US" sz="1900" i="1" dirty="0" smtClean="0"/>
              <a:t>sensitive personal data</a:t>
            </a:r>
            <a:r>
              <a:rPr lang="en-US" sz="1900" dirty="0" smtClean="0"/>
              <a:t>, consent must be </a:t>
            </a:r>
            <a:r>
              <a:rPr lang="en-US" sz="1900" u="sng" dirty="0" smtClean="0"/>
              <a:t>express and in writing</a:t>
            </a:r>
            <a:r>
              <a:rPr lang="en-US" sz="1900" dirty="0" smtClean="0"/>
              <a:t>. </a:t>
            </a:r>
          </a:p>
          <a:p>
            <a:pPr algn="just"/>
            <a:endParaRPr lang="en-US" sz="1000" dirty="0" smtClean="0"/>
          </a:p>
          <a:p>
            <a:pPr algn="just"/>
            <a:r>
              <a:rPr lang="en-US" sz="1900" b="1" u="sng" dirty="0" smtClean="0">
                <a:solidFill>
                  <a:srgbClr val="C00000"/>
                </a:solidFill>
              </a:rPr>
              <a:t>NOTE:</a:t>
            </a:r>
            <a:r>
              <a:rPr lang="en-US" sz="1900" dirty="0" smtClean="0"/>
              <a:t>  If the purposes for processing the data change from the original purpose specified in the privacy notice, </a:t>
            </a:r>
            <a:r>
              <a:rPr lang="en-US" sz="1900" b="1" u="sng" dirty="0" smtClean="0"/>
              <a:t>consent must be re-obtained.</a:t>
            </a:r>
            <a:endParaRPr lang="es-MX" sz="1900"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43</a:t>
            </a:fld>
            <a:endParaRPr lang="es-MX" dirty="0">
              <a:solidFill>
                <a:prstClr val="black">
                  <a:tint val="75000"/>
                </a:prstClr>
              </a:solidFill>
            </a:endParaRPr>
          </a:p>
        </p:txBody>
      </p:sp>
    </p:spTree>
    <p:extLst>
      <p:ext uri="{BB962C8B-B14F-4D97-AF65-F5344CB8AC3E}">
        <p14:creationId xmlns:p14="http://schemas.microsoft.com/office/powerpoint/2010/main" val="3265230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n-US" b="1" dirty="0" smtClean="0">
                <a:solidFill>
                  <a:schemeClr val="tx2"/>
                </a:solidFill>
              </a:rPr>
              <a:t>Third Party Transfers &amp; Exceptions</a:t>
            </a:r>
            <a:endParaRPr lang="en-US" b="1" dirty="0">
              <a:solidFill>
                <a:schemeClr val="tx2"/>
              </a:solidFill>
            </a:endParaRPr>
          </a:p>
        </p:txBody>
      </p:sp>
      <p:sp>
        <p:nvSpPr>
          <p:cNvPr id="2" name="1 Marcador de contenido"/>
          <p:cNvSpPr>
            <a:spLocks noGrp="1"/>
          </p:cNvSpPr>
          <p:nvPr>
            <p:ph idx="1"/>
          </p:nvPr>
        </p:nvSpPr>
        <p:spPr/>
        <p:txBody>
          <a:bodyPr>
            <a:normAutofit fontScale="85000" lnSpcReduction="20000"/>
          </a:bodyPr>
          <a:lstStyle/>
          <a:p>
            <a:pPr algn="just"/>
            <a:r>
              <a:rPr lang="en-US" sz="2600" dirty="0"/>
              <a:t>Once consent has been received, the data controllers may transfer data to third parties domestically or internationally. </a:t>
            </a:r>
            <a:endParaRPr lang="en-US" sz="2600" dirty="0" smtClean="0"/>
          </a:p>
          <a:p>
            <a:pPr algn="just"/>
            <a:endParaRPr lang="en-US" sz="700" dirty="0" smtClean="0"/>
          </a:p>
          <a:p>
            <a:pPr algn="just"/>
            <a:r>
              <a:rPr lang="en-US" sz="2600" dirty="0" smtClean="0"/>
              <a:t>Third parties </a:t>
            </a:r>
            <a:r>
              <a:rPr lang="en-US" sz="2600" dirty="0"/>
              <a:t>must also comply with the Mexican privacy </a:t>
            </a:r>
            <a:r>
              <a:rPr lang="en-US" sz="2600" dirty="0" smtClean="0"/>
              <a:t>law.</a:t>
            </a:r>
          </a:p>
          <a:p>
            <a:pPr algn="just"/>
            <a:endParaRPr lang="en-US" sz="700" dirty="0" smtClean="0"/>
          </a:p>
          <a:p>
            <a:pPr algn="just"/>
            <a:r>
              <a:rPr lang="en-US" sz="2600" dirty="0"/>
              <a:t>T</a:t>
            </a:r>
            <a:r>
              <a:rPr lang="en-US" sz="2600" dirty="0" smtClean="0"/>
              <a:t>he </a:t>
            </a:r>
            <a:r>
              <a:rPr lang="en-US" sz="2600" dirty="0"/>
              <a:t>obligation rests with the data </a:t>
            </a:r>
            <a:r>
              <a:rPr lang="en-US" sz="2600" dirty="0" smtClean="0"/>
              <a:t>controller.</a:t>
            </a:r>
          </a:p>
          <a:p>
            <a:pPr algn="just"/>
            <a:endParaRPr lang="en-US" sz="1200" dirty="0" smtClean="0"/>
          </a:p>
          <a:p>
            <a:pPr algn="just"/>
            <a:r>
              <a:rPr lang="en-US" sz="2600" dirty="0" smtClean="0"/>
              <a:t>Exceptions from the consent requirements in regards to third party transfers</a:t>
            </a:r>
            <a:r>
              <a:rPr lang="en-US" sz="2600" dirty="0"/>
              <a:t>:</a:t>
            </a:r>
            <a:endParaRPr lang="en-US" sz="2600" dirty="0" smtClean="0"/>
          </a:p>
          <a:p>
            <a:pPr marL="109728" indent="0" algn="just">
              <a:buNone/>
            </a:pPr>
            <a:endParaRPr lang="en-US" sz="700" dirty="0" smtClean="0"/>
          </a:p>
          <a:p>
            <a:pPr marL="907542" lvl="1" indent="-514350" algn="just">
              <a:buFont typeface="+mj-lt"/>
              <a:buAutoNum type="arabicPeriod"/>
            </a:pPr>
            <a:r>
              <a:rPr lang="en-US" sz="2600" dirty="0" smtClean="0"/>
              <a:t>Made to a holding company, parent, subsidiary, or affiliate of the data controller.</a:t>
            </a:r>
          </a:p>
          <a:p>
            <a:pPr marL="907542" lvl="1" indent="-514350" algn="just">
              <a:buFont typeface="+mj-lt"/>
              <a:buAutoNum type="arabicPeriod"/>
            </a:pPr>
            <a:endParaRPr lang="en-US" sz="400" dirty="0" smtClean="0"/>
          </a:p>
          <a:p>
            <a:pPr marL="907542" lvl="1" indent="-514350" algn="just">
              <a:buFont typeface="+mj-lt"/>
              <a:buAutoNum type="arabicPeriod"/>
            </a:pPr>
            <a:r>
              <a:rPr lang="en-US" sz="2600" dirty="0" smtClean="0"/>
              <a:t>Necessary to comply with a legal relationship that is for the benefit of the data owner.</a:t>
            </a:r>
          </a:p>
          <a:p>
            <a:pPr marL="907542" lvl="1" indent="-514350" algn="just">
              <a:buFont typeface="+mj-lt"/>
              <a:buAutoNum type="arabicPeriod"/>
            </a:pPr>
            <a:endParaRPr lang="en-US" sz="400" dirty="0" smtClean="0"/>
          </a:p>
          <a:p>
            <a:pPr marL="907542" lvl="1" indent="-514350" algn="just">
              <a:buFont typeface="+mj-lt"/>
              <a:buAutoNum type="arabicPeriod"/>
            </a:pPr>
            <a:r>
              <a:rPr lang="en-US" sz="2600" dirty="0" smtClean="0"/>
              <a:t>Necessary to comply with a judicial proceeding or otherwise required by law or legal authority.  </a:t>
            </a:r>
            <a:endParaRPr lang="es-MX" sz="2600" dirty="0" smtClean="0"/>
          </a:p>
          <a:p>
            <a:pPr algn="just"/>
            <a:endParaRPr lang="es-MX"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44</a:t>
            </a:fld>
            <a:endParaRPr lang="es-MX" dirty="0">
              <a:solidFill>
                <a:prstClr val="black">
                  <a:tint val="75000"/>
                </a:prstClr>
              </a:solidFill>
            </a:endParaRPr>
          </a:p>
        </p:txBody>
      </p:sp>
    </p:spTree>
    <p:extLst>
      <p:ext uri="{BB962C8B-B14F-4D97-AF65-F5344CB8AC3E}">
        <p14:creationId xmlns:p14="http://schemas.microsoft.com/office/powerpoint/2010/main" val="10413672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1477962"/>
          </a:xfrm>
        </p:spPr>
        <p:txBody>
          <a:bodyPr>
            <a:normAutofit/>
          </a:bodyPr>
          <a:lstStyle/>
          <a:p>
            <a:pPr algn="ctr"/>
            <a:r>
              <a:rPr lang="en-US" dirty="0" smtClean="0"/>
              <a:t>What </a:t>
            </a:r>
            <a:r>
              <a:rPr lang="en-US" b="1" dirty="0" smtClean="0">
                <a:solidFill>
                  <a:srgbClr val="FF0000"/>
                </a:solidFill>
              </a:rPr>
              <a:t>NOT</a:t>
            </a:r>
            <a:r>
              <a:rPr lang="en-US" dirty="0" smtClean="0"/>
              <a:t> to Do </a:t>
            </a:r>
            <a:br>
              <a:rPr lang="en-US" dirty="0" smtClean="0"/>
            </a:br>
            <a:r>
              <a:rPr lang="en-US" dirty="0" smtClean="0"/>
              <a:t>as a Multinational Company</a:t>
            </a:r>
            <a:endParaRPr lang="en-U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874837"/>
            <a:ext cx="4525963" cy="4525963"/>
          </a:xfrm>
        </p:spPr>
      </p:pic>
      <p:sp>
        <p:nvSpPr>
          <p:cNvPr id="2" name="Slide Number Placeholder 1"/>
          <p:cNvSpPr>
            <a:spLocks noGrp="1"/>
          </p:cNvSpPr>
          <p:nvPr>
            <p:ph type="sldNum" sz="quarter" idx="12"/>
          </p:nvPr>
        </p:nvSpPr>
        <p:spPr/>
        <p:txBody>
          <a:bodyPr/>
          <a:lstStyle/>
          <a:p>
            <a:fld id="{6648F646-B149-4E75-99AB-ABA201E1FEB1}" type="slidenum">
              <a:rPr lang="es-MX" smtClean="0">
                <a:solidFill>
                  <a:prstClr val="black">
                    <a:tint val="75000"/>
                  </a:prstClr>
                </a:solidFill>
              </a:rPr>
              <a:pPr/>
              <a:t>45</a:t>
            </a:fld>
            <a:endParaRPr lang="es-MX" dirty="0">
              <a:solidFill>
                <a:prstClr val="black">
                  <a:tint val="75000"/>
                </a:prstClr>
              </a:solidFill>
            </a:endParaRPr>
          </a:p>
        </p:txBody>
      </p:sp>
    </p:spTree>
    <p:extLst>
      <p:ext uri="{BB962C8B-B14F-4D97-AF65-F5344CB8AC3E}">
        <p14:creationId xmlns:p14="http://schemas.microsoft.com/office/powerpoint/2010/main" val="27878429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b="1" dirty="0" smtClean="0">
                <a:solidFill>
                  <a:schemeClr val="tx2"/>
                </a:solidFill>
              </a:rPr>
              <a:t>Employer Liability in EU</a:t>
            </a:r>
            <a:endParaRPr lang="en-US" b="1" dirty="0">
              <a:solidFill>
                <a:schemeClr val="tx2"/>
              </a:solidFill>
            </a:endParaRPr>
          </a:p>
        </p:txBody>
      </p:sp>
      <p:sp>
        <p:nvSpPr>
          <p:cNvPr id="2" name="1 Marcador de contenido"/>
          <p:cNvSpPr>
            <a:spLocks noGrp="1"/>
          </p:cNvSpPr>
          <p:nvPr>
            <p:ph idx="1"/>
          </p:nvPr>
        </p:nvSpPr>
        <p:spPr/>
        <p:txBody>
          <a:bodyPr>
            <a:normAutofit fontScale="85000" lnSpcReduction="10000"/>
          </a:bodyPr>
          <a:lstStyle/>
          <a:p>
            <a:pPr algn="just"/>
            <a:r>
              <a:rPr lang="en-US" dirty="0"/>
              <a:t>Penalties for violating data laws can be </a:t>
            </a:r>
            <a:r>
              <a:rPr lang="en-US" dirty="0" smtClean="0"/>
              <a:t>substantial.</a:t>
            </a:r>
          </a:p>
          <a:p>
            <a:pPr algn="just"/>
            <a:endParaRPr lang="en-US" dirty="0" smtClean="0"/>
          </a:p>
          <a:p>
            <a:pPr algn="just"/>
            <a:r>
              <a:rPr lang="en-US" dirty="0" smtClean="0"/>
              <a:t>“</a:t>
            </a:r>
            <a:r>
              <a:rPr lang="en-US" dirty="0"/>
              <a:t>D</a:t>
            </a:r>
            <a:r>
              <a:rPr lang="en-US" dirty="0" smtClean="0"/>
              <a:t>ata </a:t>
            </a:r>
            <a:r>
              <a:rPr lang="en-US" dirty="0"/>
              <a:t>S</a:t>
            </a:r>
            <a:r>
              <a:rPr lang="en-US" dirty="0" smtClean="0"/>
              <a:t>ubjects</a:t>
            </a:r>
            <a:r>
              <a:rPr lang="en-US" dirty="0"/>
              <a:t>” have a private right of action for data law </a:t>
            </a:r>
            <a:r>
              <a:rPr lang="en-US" dirty="0" smtClean="0"/>
              <a:t>violations.</a:t>
            </a:r>
          </a:p>
          <a:p>
            <a:pPr algn="just"/>
            <a:endParaRPr lang="en-US" dirty="0" smtClean="0"/>
          </a:p>
          <a:p>
            <a:pPr algn="just"/>
            <a:r>
              <a:rPr lang="en-US" dirty="0" smtClean="0"/>
              <a:t>In the case </a:t>
            </a:r>
            <a:r>
              <a:rPr lang="en-US" dirty="0"/>
              <a:t>of illegal data </a:t>
            </a:r>
            <a:r>
              <a:rPr lang="en-US" dirty="0" smtClean="0"/>
              <a:t>processing under the Directive, sanctions and fines can </a:t>
            </a:r>
            <a:r>
              <a:rPr lang="en-US" dirty="0"/>
              <a:t>be up to </a:t>
            </a:r>
            <a:r>
              <a:rPr lang="en-US" u="sng" dirty="0"/>
              <a:t>2% </a:t>
            </a:r>
            <a:r>
              <a:rPr lang="en-US" u="sng" dirty="0" smtClean="0"/>
              <a:t>of the organizations </a:t>
            </a:r>
            <a:r>
              <a:rPr lang="en-US" u="sng" dirty="0"/>
              <a:t>“annual worldwide turnover</a:t>
            </a:r>
            <a:r>
              <a:rPr lang="en-US" dirty="0"/>
              <a:t>.” </a:t>
            </a:r>
            <a:endParaRPr lang="en-US" dirty="0" smtClean="0"/>
          </a:p>
          <a:p>
            <a:pPr algn="just"/>
            <a:endParaRPr lang="en-US" dirty="0" smtClean="0"/>
          </a:p>
          <a:p>
            <a:pPr algn="just"/>
            <a:r>
              <a:rPr lang="en-US" dirty="0" smtClean="0"/>
              <a:t>Under the new Regulation it is projected to be </a:t>
            </a:r>
            <a:r>
              <a:rPr lang="en-US" u="sng" dirty="0" smtClean="0"/>
              <a:t>5%</a:t>
            </a:r>
            <a:r>
              <a:rPr lang="en-US" dirty="0" smtClean="0"/>
              <a:t>!</a:t>
            </a:r>
            <a:endParaRPr lang="es-MX"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46</a:t>
            </a:fld>
            <a:endParaRPr lang="es-MX" dirty="0">
              <a:solidFill>
                <a:prstClr val="black">
                  <a:tint val="75000"/>
                </a:prstClr>
              </a:solidFill>
            </a:endParaRPr>
          </a:p>
        </p:txBody>
      </p:sp>
    </p:spTree>
    <p:extLst>
      <p:ext uri="{BB962C8B-B14F-4D97-AF65-F5344CB8AC3E}">
        <p14:creationId xmlns:p14="http://schemas.microsoft.com/office/powerpoint/2010/main" val="11281907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b="1" dirty="0" smtClean="0">
                <a:solidFill>
                  <a:schemeClr val="tx2"/>
                </a:solidFill>
              </a:rPr>
              <a:t>Flagrant Violations in EU</a:t>
            </a:r>
            <a:endParaRPr lang="en-US" b="1" dirty="0">
              <a:solidFill>
                <a:schemeClr val="tx2"/>
              </a:solidFill>
            </a:endParaRPr>
          </a:p>
        </p:txBody>
      </p:sp>
      <p:sp>
        <p:nvSpPr>
          <p:cNvPr id="2" name="1 Marcador de contenido"/>
          <p:cNvSpPr>
            <a:spLocks noGrp="1"/>
          </p:cNvSpPr>
          <p:nvPr>
            <p:ph idx="1"/>
          </p:nvPr>
        </p:nvSpPr>
        <p:spPr>
          <a:xfrm>
            <a:off x="457200" y="1295400"/>
            <a:ext cx="8229600" cy="4953000"/>
          </a:xfrm>
        </p:spPr>
        <p:txBody>
          <a:bodyPr>
            <a:noAutofit/>
          </a:bodyPr>
          <a:lstStyle/>
          <a:p>
            <a:pPr algn="just"/>
            <a:r>
              <a:rPr lang="en-US" sz="2300" dirty="0"/>
              <a:t>N</a:t>
            </a:r>
            <a:r>
              <a:rPr lang="en-US" sz="2300" dirty="0" smtClean="0"/>
              <a:t>ot obtaining consent </a:t>
            </a:r>
            <a:r>
              <a:rPr lang="en-US" sz="2300" dirty="0"/>
              <a:t>to collect </a:t>
            </a:r>
            <a:r>
              <a:rPr lang="en-US" sz="2300" dirty="0" smtClean="0"/>
              <a:t>data. </a:t>
            </a:r>
          </a:p>
          <a:p>
            <a:pPr marL="109728" indent="0" algn="just">
              <a:buNone/>
            </a:pPr>
            <a:endParaRPr lang="en-US" sz="1500" dirty="0" smtClean="0"/>
          </a:p>
          <a:p>
            <a:pPr algn="just"/>
            <a:r>
              <a:rPr lang="en-US" sz="2300" dirty="0"/>
              <a:t>P</a:t>
            </a:r>
            <a:r>
              <a:rPr lang="en-US" sz="2300" dirty="0" smtClean="0"/>
              <a:t>rocessing sensitive personal data which </a:t>
            </a:r>
            <a:r>
              <a:rPr lang="en-US" sz="2300" smtClean="0"/>
              <a:t>could potentially </a:t>
            </a:r>
            <a:r>
              <a:rPr lang="en-US" sz="2300" dirty="0" smtClean="0"/>
              <a:t>be misused (such as health</a:t>
            </a:r>
            <a:r>
              <a:rPr lang="en-US" sz="2300" dirty="0"/>
              <a:t>, race, politics, sexual orientation, criminal convictions, etc</a:t>
            </a:r>
            <a:r>
              <a:rPr lang="en-US" sz="2300" dirty="0" smtClean="0"/>
              <a:t>.).</a:t>
            </a:r>
          </a:p>
          <a:p>
            <a:pPr marL="109728" indent="0" algn="just">
              <a:buNone/>
            </a:pPr>
            <a:endParaRPr lang="en-US" sz="1500" dirty="0" smtClean="0"/>
          </a:p>
          <a:p>
            <a:pPr algn="just"/>
            <a:r>
              <a:rPr lang="en-US" sz="2300" dirty="0" smtClean="0"/>
              <a:t>Blatant </a:t>
            </a:r>
            <a:r>
              <a:rPr lang="en-US" sz="2300" dirty="0"/>
              <a:t>non-compliance </a:t>
            </a:r>
            <a:r>
              <a:rPr lang="en-US" sz="2300" dirty="0" smtClean="0"/>
              <a:t>(i.e., not adopting </a:t>
            </a:r>
            <a:r>
              <a:rPr lang="en-US" sz="2300" dirty="0"/>
              <a:t>internal data management </a:t>
            </a:r>
            <a:r>
              <a:rPr lang="en-US" sz="2300" dirty="0" smtClean="0"/>
              <a:t>policies, not </a:t>
            </a:r>
            <a:r>
              <a:rPr lang="en-US" sz="2300" dirty="0"/>
              <a:t>designating a data protection </a:t>
            </a:r>
            <a:r>
              <a:rPr lang="en-US" sz="2300" dirty="0" smtClean="0"/>
              <a:t>officer).</a:t>
            </a:r>
          </a:p>
          <a:p>
            <a:pPr marL="109728" indent="0" algn="just">
              <a:buNone/>
            </a:pPr>
            <a:endParaRPr lang="en-US" sz="1500" dirty="0" smtClean="0"/>
          </a:p>
          <a:p>
            <a:pPr algn="just"/>
            <a:r>
              <a:rPr lang="en-US" sz="2300" dirty="0" smtClean="0"/>
              <a:t>Failing </a:t>
            </a:r>
            <a:r>
              <a:rPr lang="en-US" sz="2300" dirty="0"/>
              <a:t>to alert the supervisory authority of a data </a:t>
            </a:r>
            <a:r>
              <a:rPr lang="en-US" sz="2300" dirty="0" smtClean="0"/>
              <a:t>breach</a:t>
            </a:r>
            <a:r>
              <a:rPr lang="en-US" sz="2300" dirty="0"/>
              <a:t>.</a:t>
            </a:r>
            <a:endParaRPr lang="en-US" sz="2300" dirty="0" smtClean="0"/>
          </a:p>
          <a:p>
            <a:pPr marL="109728" indent="0" algn="just">
              <a:buNone/>
            </a:pPr>
            <a:endParaRPr lang="en-US" sz="1500" dirty="0" smtClean="0"/>
          </a:p>
          <a:p>
            <a:pPr algn="just"/>
            <a:r>
              <a:rPr lang="en-US" sz="2300" dirty="0" smtClean="0"/>
              <a:t>Transferring </a:t>
            </a:r>
            <a:r>
              <a:rPr lang="en-US" sz="2300" dirty="0"/>
              <a:t>data to another country that has been deemed </a:t>
            </a:r>
            <a:r>
              <a:rPr lang="en-US" sz="2300" dirty="0" smtClean="0"/>
              <a:t>non-compliant</a:t>
            </a:r>
            <a:r>
              <a:rPr lang="en-US" sz="2300" dirty="0"/>
              <a:t> </a:t>
            </a:r>
            <a:r>
              <a:rPr lang="en-US" sz="2300" dirty="0" smtClean="0"/>
              <a:t>and not using adequate safeguards. (Mexico and the U.S.A. are considered by EU as inadequate countries.)</a:t>
            </a:r>
            <a:endParaRPr lang="es-MX" sz="2300"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47</a:t>
            </a:fld>
            <a:endParaRPr lang="es-MX" dirty="0">
              <a:solidFill>
                <a:prstClr val="black">
                  <a:tint val="75000"/>
                </a:prstClr>
              </a:solidFill>
            </a:endParaRPr>
          </a:p>
        </p:txBody>
      </p:sp>
    </p:spTree>
    <p:extLst>
      <p:ext uri="{BB962C8B-B14F-4D97-AF65-F5344CB8AC3E}">
        <p14:creationId xmlns:p14="http://schemas.microsoft.com/office/powerpoint/2010/main" val="12458168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down)">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b="1" dirty="0" smtClean="0">
                <a:solidFill>
                  <a:schemeClr val="tx2"/>
                </a:solidFill>
              </a:rPr>
              <a:t>Potential Changes in EU Reform</a:t>
            </a:r>
            <a:endParaRPr lang="en-US" b="1" dirty="0">
              <a:solidFill>
                <a:schemeClr val="tx2"/>
              </a:solidFill>
            </a:endParaRPr>
          </a:p>
        </p:txBody>
      </p:sp>
      <p:sp>
        <p:nvSpPr>
          <p:cNvPr id="2" name="1 Marcador de contenido"/>
          <p:cNvSpPr>
            <a:spLocks noGrp="1"/>
          </p:cNvSpPr>
          <p:nvPr>
            <p:ph idx="1"/>
          </p:nvPr>
        </p:nvSpPr>
        <p:spPr/>
        <p:txBody>
          <a:bodyPr>
            <a:normAutofit fontScale="70000" lnSpcReduction="20000"/>
          </a:bodyPr>
          <a:lstStyle/>
          <a:p>
            <a:pPr marL="109728" indent="0" algn="ctr">
              <a:buNone/>
            </a:pPr>
            <a:r>
              <a:rPr lang="en-US" b="1" u="sng" dirty="0" smtClean="0"/>
              <a:t>Failure to comply will result in sanctions</a:t>
            </a:r>
          </a:p>
          <a:p>
            <a:pPr algn="just"/>
            <a:endParaRPr lang="en-US" b="1" u="sng" dirty="0" smtClean="0"/>
          </a:p>
          <a:p>
            <a:pPr algn="just"/>
            <a:r>
              <a:rPr lang="en-US" dirty="0" smtClean="0"/>
              <a:t>Companies and individuals will have a legal obligation to report security breaches (data loss) within 24 hours.</a:t>
            </a:r>
          </a:p>
          <a:p>
            <a:pPr algn="just"/>
            <a:endParaRPr lang="en-US" dirty="0" smtClean="0"/>
          </a:p>
          <a:p>
            <a:pPr algn="just"/>
            <a:r>
              <a:rPr lang="en-US" dirty="0" smtClean="0"/>
              <a:t>Failure to report security breaches (data loss) will result in sanctions and legal proceedings that could result in hefty sanctions. </a:t>
            </a:r>
          </a:p>
          <a:p>
            <a:pPr algn="just"/>
            <a:endParaRPr lang="en-US" dirty="0" smtClean="0"/>
          </a:p>
          <a:p>
            <a:pPr algn="just"/>
            <a:r>
              <a:rPr lang="en-US" dirty="0" smtClean="0"/>
              <a:t>Individuals will have </a:t>
            </a:r>
            <a:r>
              <a:rPr lang="en-US" i="1" dirty="0" smtClean="0"/>
              <a:t>the right to be forgotten</a:t>
            </a:r>
            <a:r>
              <a:rPr lang="en-US" dirty="0" smtClean="0"/>
              <a:t>.</a:t>
            </a:r>
          </a:p>
          <a:p>
            <a:pPr algn="just"/>
            <a:endParaRPr lang="en-US" dirty="0" smtClean="0"/>
          </a:p>
          <a:p>
            <a:pPr algn="just"/>
            <a:r>
              <a:rPr lang="en-US" dirty="0" smtClean="0"/>
              <a:t>Failure to appoint a Data Protection Officer will be subject to sanctions</a:t>
            </a:r>
            <a:r>
              <a:rPr lang="es-MX" dirty="0" smtClean="0"/>
              <a:t>.</a:t>
            </a:r>
            <a:endParaRPr lang="es-MX"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48</a:t>
            </a:fld>
            <a:endParaRPr lang="es-MX" dirty="0">
              <a:solidFill>
                <a:prstClr val="black">
                  <a:tint val="75000"/>
                </a:prstClr>
              </a:solidFill>
            </a:endParaRPr>
          </a:p>
        </p:txBody>
      </p:sp>
    </p:spTree>
    <p:extLst>
      <p:ext uri="{BB962C8B-B14F-4D97-AF65-F5344CB8AC3E}">
        <p14:creationId xmlns:p14="http://schemas.microsoft.com/office/powerpoint/2010/main" val="607371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b="1" dirty="0" smtClean="0">
                <a:solidFill>
                  <a:schemeClr val="tx2"/>
                </a:solidFill>
              </a:rPr>
              <a:t>Employer Compliance in Mexico</a:t>
            </a:r>
            <a:endParaRPr lang="en-US" b="1" dirty="0">
              <a:solidFill>
                <a:schemeClr val="tx2"/>
              </a:solidFill>
            </a:endParaRPr>
          </a:p>
        </p:txBody>
      </p:sp>
      <p:sp>
        <p:nvSpPr>
          <p:cNvPr id="2" name="1 Marcador de contenido"/>
          <p:cNvSpPr>
            <a:spLocks noGrp="1"/>
          </p:cNvSpPr>
          <p:nvPr>
            <p:ph idx="1"/>
          </p:nvPr>
        </p:nvSpPr>
        <p:spPr/>
        <p:txBody>
          <a:bodyPr>
            <a:normAutofit fontScale="77500" lnSpcReduction="20000"/>
          </a:bodyPr>
          <a:lstStyle/>
          <a:p>
            <a:pPr algn="just"/>
            <a:r>
              <a:rPr lang="en-US" dirty="0" smtClean="0"/>
              <a:t>Compliance mechanisms in Mexico can be </a:t>
            </a:r>
            <a:r>
              <a:rPr lang="en-US" i="1" dirty="0" smtClean="0"/>
              <a:t>voluntary</a:t>
            </a:r>
            <a:r>
              <a:rPr lang="en-US" dirty="0" smtClean="0"/>
              <a:t> or </a:t>
            </a:r>
            <a:r>
              <a:rPr lang="en-US" i="1" dirty="0" smtClean="0"/>
              <a:t>compulsory</a:t>
            </a:r>
            <a:r>
              <a:rPr lang="en-US" dirty="0" smtClean="0"/>
              <a:t>.</a:t>
            </a:r>
          </a:p>
          <a:p>
            <a:pPr algn="just"/>
            <a:endParaRPr lang="en-US" dirty="0" smtClean="0"/>
          </a:p>
          <a:p>
            <a:pPr algn="just"/>
            <a:r>
              <a:rPr lang="en-US" b="1" dirty="0" smtClean="0"/>
              <a:t>Voluntary compliance </a:t>
            </a:r>
            <a:r>
              <a:rPr lang="en-US" dirty="0" smtClean="0"/>
              <a:t>consists of self-regulating mechanisms within an organization that are registered before INAI and other authorities. </a:t>
            </a:r>
          </a:p>
          <a:p>
            <a:pPr algn="just"/>
            <a:endParaRPr lang="en-US" dirty="0" smtClean="0"/>
          </a:p>
          <a:p>
            <a:pPr algn="just"/>
            <a:r>
              <a:rPr lang="en-US" b="1" dirty="0" smtClean="0"/>
              <a:t>Compulsory</a:t>
            </a:r>
            <a:r>
              <a:rPr lang="en-US" dirty="0" smtClean="0"/>
              <a:t> compliance consists of binding regulations by </a:t>
            </a:r>
            <a:r>
              <a:rPr lang="en-US" dirty="0" err="1" smtClean="0"/>
              <a:t>LFPDPP</a:t>
            </a:r>
            <a:r>
              <a:rPr lang="en-US" dirty="0" smtClean="0"/>
              <a:t>:  rights of access to personal data; protection of individuals´ rights relating to data processed; procedures to verify compliance with the law and regulations; and procedures for imposing sanctions for violations and non-compliance.</a:t>
            </a:r>
            <a:endParaRPr lang="en-US"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49</a:t>
            </a:fld>
            <a:endParaRPr lang="es-MX" dirty="0">
              <a:solidFill>
                <a:prstClr val="black">
                  <a:tint val="75000"/>
                </a:prstClr>
              </a:solidFill>
            </a:endParaRPr>
          </a:p>
        </p:txBody>
      </p:sp>
    </p:spTree>
    <p:extLst>
      <p:ext uri="{BB962C8B-B14F-4D97-AF65-F5344CB8AC3E}">
        <p14:creationId xmlns:p14="http://schemas.microsoft.com/office/powerpoint/2010/main" val="1403865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Specific Types of Workplace Policies/Rules  Addressed</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sz="2400" dirty="0" smtClean="0">
                <a:solidFill>
                  <a:schemeClr val="accent2"/>
                </a:solidFill>
              </a:rPr>
              <a:t>Confidentiality</a:t>
            </a:r>
          </a:p>
          <a:p>
            <a:pPr>
              <a:lnSpc>
                <a:spcPct val="120000"/>
              </a:lnSpc>
            </a:pPr>
            <a:r>
              <a:rPr lang="en-US" sz="2400" dirty="0" smtClean="0">
                <a:solidFill>
                  <a:schemeClr val="accent2"/>
                </a:solidFill>
              </a:rPr>
              <a:t>Anti-Harassment</a:t>
            </a:r>
          </a:p>
          <a:p>
            <a:pPr>
              <a:lnSpc>
                <a:spcPct val="120000"/>
              </a:lnSpc>
            </a:pPr>
            <a:r>
              <a:rPr lang="en-US" sz="2400" dirty="0" smtClean="0">
                <a:solidFill>
                  <a:schemeClr val="accent2"/>
                </a:solidFill>
              </a:rPr>
              <a:t>Employee Conduct toward the Employer and Supervisors</a:t>
            </a:r>
          </a:p>
          <a:p>
            <a:pPr>
              <a:lnSpc>
                <a:spcPct val="120000"/>
              </a:lnSpc>
            </a:pPr>
            <a:r>
              <a:rPr lang="en-US" sz="2400" dirty="0" smtClean="0">
                <a:solidFill>
                  <a:schemeClr val="accent2"/>
                </a:solidFill>
              </a:rPr>
              <a:t>Conduct Towards Fellow Employees</a:t>
            </a:r>
          </a:p>
          <a:p>
            <a:pPr>
              <a:lnSpc>
                <a:spcPct val="120000"/>
              </a:lnSpc>
            </a:pPr>
            <a:r>
              <a:rPr lang="en-US" sz="2400" dirty="0" smtClean="0">
                <a:solidFill>
                  <a:schemeClr val="accent2"/>
                </a:solidFill>
              </a:rPr>
              <a:t>Employee Interaction with Third-Parties (e.g. interaction with media)</a:t>
            </a:r>
          </a:p>
          <a:p>
            <a:pPr>
              <a:lnSpc>
                <a:spcPct val="120000"/>
              </a:lnSpc>
            </a:pPr>
            <a:r>
              <a:rPr lang="en-US" sz="2400" dirty="0" smtClean="0">
                <a:solidFill>
                  <a:schemeClr val="accent2"/>
                </a:solidFill>
              </a:rPr>
              <a:t>Restricting Employee Use of Company Logos, Copyrights and Trademarks</a:t>
            </a:r>
          </a:p>
          <a:p>
            <a:pPr>
              <a:lnSpc>
                <a:spcPct val="120000"/>
              </a:lnSpc>
            </a:pPr>
            <a:r>
              <a:rPr lang="en-US" sz="2400" dirty="0" smtClean="0">
                <a:solidFill>
                  <a:schemeClr val="accent2"/>
                </a:solidFill>
              </a:rPr>
              <a:t>Restricting Photography and Recording</a:t>
            </a:r>
          </a:p>
          <a:p>
            <a:pPr>
              <a:lnSpc>
                <a:spcPct val="120000"/>
              </a:lnSpc>
            </a:pPr>
            <a:r>
              <a:rPr lang="en-US" sz="2400" dirty="0" smtClean="0">
                <a:solidFill>
                  <a:schemeClr val="accent2"/>
                </a:solidFill>
              </a:rPr>
              <a:t>Restricting Employees from Leaving Work</a:t>
            </a:r>
          </a:p>
          <a:p>
            <a:pPr>
              <a:lnSpc>
                <a:spcPct val="120000"/>
              </a:lnSpc>
            </a:pPr>
            <a:r>
              <a:rPr lang="en-US" sz="2400" dirty="0" smtClean="0">
                <a:solidFill>
                  <a:schemeClr val="accent2"/>
                </a:solidFill>
              </a:rPr>
              <a:t>Conflict-of-Interest Rules</a:t>
            </a:r>
            <a:endParaRPr lang="en-US" sz="2400" dirty="0">
              <a:solidFill>
                <a:schemeClr val="accent2"/>
              </a:solidFill>
            </a:endParaRPr>
          </a:p>
        </p:txBody>
      </p:sp>
    </p:spTree>
    <p:extLst>
      <p:ext uri="{BB962C8B-B14F-4D97-AF65-F5344CB8AC3E}">
        <p14:creationId xmlns:p14="http://schemas.microsoft.com/office/powerpoint/2010/main" val="3937154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n-US" b="1" dirty="0" smtClean="0">
                <a:solidFill>
                  <a:schemeClr val="tx2"/>
                </a:solidFill>
              </a:rPr>
              <a:t>Mexico Compliance Checks </a:t>
            </a:r>
            <a:br>
              <a:rPr lang="en-US" b="1" dirty="0" smtClean="0">
                <a:solidFill>
                  <a:schemeClr val="tx2"/>
                </a:solidFill>
              </a:rPr>
            </a:br>
            <a:r>
              <a:rPr lang="en-US" b="1" dirty="0" smtClean="0">
                <a:solidFill>
                  <a:schemeClr val="tx2"/>
                </a:solidFill>
              </a:rPr>
              <a:t>&amp; Self-Regulation</a:t>
            </a:r>
            <a:endParaRPr lang="en-US" b="1" dirty="0">
              <a:solidFill>
                <a:schemeClr val="tx2"/>
              </a:solidFill>
            </a:endParaRPr>
          </a:p>
        </p:txBody>
      </p:sp>
      <p:sp>
        <p:nvSpPr>
          <p:cNvPr id="2" name="1 Marcador de contenido"/>
          <p:cNvSpPr>
            <a:spLocks noGrp="1"/>
          </p:cNvSpPr>
          <p:nvPr>
            <p:ph idx="1"/>
          </p:nvPr>
        </p:nvSpPr>
        <p:spPr>
          <a:xfrm>
            <a:off x="457200" y="1600200"/>
            <a:ext cx="8229600" cy="4800600"/>
          </a:xfrm>
        </p:spPr>
        <p:txBody>
          <a:bodyPr>
            <a:normAutofit fontScale="25000" lnSpcReduction="20000"/>
          </a:bodyPr>
          <a:lstStyle/>
          <a:p>
            <a:pPr algn="just"/>
            <a:r>
              <a:rPr lang="en-US" sz="9200" dirty="0" smtClean="0"/>
              <a:t>Initiated at the request of the data subject. </a:t>
            </a:r>
          </a:p>
          <a:p>
            <a:pPr marL="109728" indent="0" algn="just">
              <a:buNone/>
            </a:pPr>
            <a:endParaRPr lang="en-US" sz="4000" dirty="0" smtClean="0"/>
          </a:p>
          <a:p>
            <a:pPr algn="just"/>
            <a:r>
              <a:rPr lang="en-US" sz="9200" dirty="0" smtClean="0"/>
              <a:t>Verification procedure, initiated upon request or where there is reason to suspect the existence of a violation.</a:t>
            </a:r>
          </a:p>
          <a:p>
            <a:pPr marL="109728" indent="0" algn="just">
              <a:buNone/>
            </a:pPr>
            <a:endParaRPr lang="en-US" sz="4000" dirty="0" smtClean="0"/>
          </a:p>
          <a:p>
            <a:pPr algn="just"/>
            <a:r>
              <a:rPr lang="en-US" sz="9200" dirty="0" smtClean="0"/>
              <a:t>Authorities </a:t>
            </a:r>
            <a:r>
              <a:rPr lang="en-US" sz="9200" dirty="0"/>
              <a:t>have parallel and proprietary investigatory authority and violations of the law can result in </a:t>
            </a:r>
            <a:r>
              <a:rPr lang="en-US" sz="9200" b="1" dirty="0" smtClean="0"/>
              <a:t>CRIMINAL PROSECUTION AND JAIL TIME</a:t>
            </a:r>
            <a:r>
              <a:rPr lang="en-US" sz="9200" dirty="0" smtClean="0"/>
              <a:t>.</a:t>
            </a:r>
          </a:p>
          <a:p>
            <a:pPr algn="just"/>
            <a:endParaRPr lang="en-US" sz="4000" dirty="0" smtClean="0"/>
          </a:p>
          <a:p>
            <a:pPr algn="just"/>
            <a:r>
              <a:rPr lang="en-US" sz="9200" dirty="0" smtClean="0"/>
              <a:t>Training programs for employees and individuals who handle personal data.</a:t>
            </a:r>
          </a:p>
          <a:p>
            <a:pPr marL="109728" indent="0" algn="just">
              <a:buNone/>
            </a:pPr>
            <a:endParaRPr lang="en-US" sz="4000" dirty="0" smtClean="0"/>
          </a:p>
          <a:p>
            <a:pPr algn="just"/>
            <a:r>
              <a:rPr lang="en-US" sz="9200" dirty="0" smtClean="0"/>
              <a:t>Codes of ethics or of good professional practice, rules or specific standards that harmonize data processing and facilitate the rights of individuals.</a:t>
            </a:r>
          </a:p>
          <a:p>
            <a:pPr marL="109728" indent="0" algn="just">
              <a:buNone/>
            </a:pPr>
            <a:endParaRPr lang="en-US" sz="4000" dirty="0" smtClean="0"/>
          </a:p>
          <a:p>
            <a:pPr algn="just"/>
            <a:r>
              <a:rPr lang="en-US" sz="9200" dirty="0" smtClean="0"/>
              <a:t>Enforcement procedures and corrective action in case of non-compliance.</a:t>
            </a:r>
          </a:p>
          <a:p>
            <a:pPr algn="just"/>
            <a:endParaRPr lang="es-MX"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50</a:t>
            </a:fld>
            <a:endParaRPr lang="es-MX" dirty="0">
              <a:solidFill>
                <a:prstClr val="black">
                  <a:tint val="75000"/>
                </a:prstClr>
              </a:solidFill>
            </a:endParaRPr>
          </a:p>
        </p:txBody>
      </p:sp>
    </p:spTree>
    <p:extLst>
      <p:ext uri="{BB962C8B-B14F-4D97-AF65-F5344CB8AC3E}">
        <p14:creationId xmlns:p14="http://schemas.microsoft.com/office/powerpoint/2010/main" val="4121637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b="1" dirty="0" smtClean="0">
                <a:solidFill>
                  <a:schemeClr val="tx2"/>
                </a:solidFill>
              </a:rPr>
              <a:t>Sanctions in Mexico</a:t>
            </a:r>
            <a:endParaRPr lang="en-US" b="1" dirty="0">
              <a:solidFill>
                <a:schemeClr val="tx2"/>
              </a:solidFill>
            </a:endParaRPr>
          </a:p>
        </p:txBody>
      </p:sp>
      <p:sp>
        <p:nvSpPr>
          <p:cNvPr id="2" name="1 Marcador de contenido"/>
          <p:cNvSpPr>
            <a:spLocks noGrp="1"/>
          </p:cNvSpPr>
          <p:nvPr>
            <p:ph idx="1"/>
          </p:nvPr>
        </p:nvSpPr>
        <p:spPr/>
        <p:txBody>
          <a:bodyPr>
            <a:normAutofit fontScale="85000" lnSpcReduction="20000"/>
          </a:bodyPr>
          <a:lstStyle/>
          <a:p>
            <a:pPr algn="just"/>
            <a:r>
              <a:rPr lang="en-US" dirty="0"/>
              <a:t>Administrative </a:t>
            </a:r>
            <a:r>
              <a:rPr lang="en-US" dirty="0" smtClean="0"/>
              <a:t>monetary fines </a:t>
            </a:r>
            <a:r>
              <a:rPr lang="en-US" dirty="0"/>
              <a:t>may be 100 to 320,000 times the daily minimum wage and doubled when dealing with </a:t>
            </a:r>
            <a:r>
              <a:rPr lang="en-US" i="1" dirty="0"/>
              <a:t>s</a:t>
            </a:r>
            <a:r>
              <a:rPr lang="en-US" i="1" dirty="0" smtClean="0"/>
              <a:t>ensitive </a:t>
            </a:r>
            <a:r>
              <a:rPr lang="en-US" i="1" dirty="0"/>
              <a:t>personal </a:t>
            </a:r>
            <a:r>
              <a:rPr lang="en-US" i="1" dirty="0" smtClean="0"/>
              <a:t>data</a:t>
            </a:r>
            <a:r>
              <a:rPr lang="en-US" dirty="0" smtClean="0"/>
              <a:t>.</a:t>
            </a:r>
          </a:p>
          <a:p>
            <a:pPr marL="109728" indent="0" algn="just">
              <a:buNone/>
            </a:pPr>
            <a:endParaRPr lang="en-US" dirty="0" smtClean="0"/>
          </a:p>
          <a:p>
            <a:pPr algn="just"/>
            <a:r>
              <a:rPr lang="en-US" dirty="0" smtClean="0"/>
              <a:t>Criminal </a:t>
            </a:r>
            <a:r>
              <a:rPr lang="en-US" dirty="0"/>
              <a:t>charges may be imposed against parties found </a:t>
            </a:r>
            <a:r>
              <a:rPr lang="en-US" dirty="0" smtClean="0"/>
              <a:t>liable; </a:t>
            </a:r>
            <a:r>
              <a:rPr lang="en-US" dirty="0"/>
              <a:t>criminal liability may also be </a:t>
            </a:r>
            <a:r>
              <a:rPr lang="en-US" dirty="0" smtClean="0"/>
              <a:t>imposed </a:t>
            </a:r>
            <a:r>
              <a:rPr lang="en-US" dirty="0"/>
              <a:t>in the event of illegal handling of personal </a:t>
            </a:r>
            <a:r>
              <a:rPr lang="en-US" dirty="0" smtClean="0"/>
              <a:t>data.</a:t>
            </a:r>
          </a:p>
          <a:p>
            <a:pPr marL="109728" indent="0" algn="just">
              <a:buNone/>
            </a:pPr>
            <a:endParaRPr lang="en-US" dirty="0" smtClean="0"/>
          </a:p>
          <a:p>
            <a:pPr algn="just"/>
            <a:r>
              <a:rPr lang="en-US" dirty="0" smtClean="0"/>
              <a:t>Criminal </a:t>
            </a:r>
            <a:r>
              <a:rPr lang="en-US" dirty="0"/>
              <a:t>penalties can be from six months to five years imprisonment, depending upon the severity of the </a:t>
            </a:r>
            <a:r>
              <a:rPr lang="en-US" dirty="0" smtClean="0"/>
              <a:t>violations, and can be doubled in cases involving sensitive personal data. </a:t>
            </a:r>
            <a:endParaRPr lang="es-MX"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51</a:t>
            </a:fld>
            <a:endParaRPr lang="es-MX" dirty="0">
              <a:solidFill>
                <a:prstClr val="black">
                  <a:tint val="75000"/>
                </a:prstClr>
              </a:solidFill>
            </a:endParaRPr>
          </a:p>
        </p:txBody>
      </p:sp>
    </p:spTree>
    <p:extLst>
      <p:ext uri="{BB962C8B-B14F-4D97-AF65-F5344CB8AC3E}">
        <p14:creationId xmlns:p14="http://schemas.microsoft.com/office/powerpoint/2010/main" val="35132699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057400"/>
            <a:ext cx="7772400" cy="1362075"/>
          </a:xfrm>
        </p:spPr>
        <p:txBody>
          <a:bodyPr/>
          <a:lstStyle/>
          <a:p>
            <a:pPr algn="ctr"/>
            <a:r>
              <a:rPr lang="en-US" dirty="0" smtClean="0">
                <a:solidFill>
                  <a:schemeClr val="tx2"/>
                </a:solidFill>
              </a:rPr>
              <a:t>What is Happening </a:t>
            </a:r>
            <a:br>
              <a:rPr lang="en-US" dirty="0" smtClean="0">
                <a:solidFill>
                  <a:schemeClr val="tx2"/>
                </a:solidFill>
              </a:rPr>
            </a:br>
            <a:r>
              <a:rPr lang="en-US" dirty="0" smtClean="0">
                <a:solidFill>
                  <a:schemeClr val="tx2"/>
                </a:solidFill>
              </a:rPr>
              <a:t>at Home?</a:t>
            </a:r>
            <a:endParaRPr lang="en-US" dirty="0">
              <a:solidFill>
                <a:schemeClr val="tx2"/>
              </a:solidFill>
            </a:endParaRPr>
          </a:p>
        </p:txBody>
      </p:sp>
      <p:sp>
        <p:nvSpPr>
          <p:cNvPr id="3" name="2 Marcador de texto"/>
          <p:cNvSpPr>
            <a:spLocks noGrp="1"/>
          </p:cNvSpPr>
          <p:nvPr>
            <p:ph type="body" idx="1"/>
          </p:nvPr>
        </p:nvSpPr>
        <p:spPr>
          <a:xfrm>
            <a:off x="762000" y="3276600"/>
            <a:ext cx="7772400" cy="903287"/>
          </a:xfrm>
        </p:spPr>
        <p:txBody>
          <a:bodyPr>
            <a:normAutofit/>
          </a:bodyPr>
          <a:lstStyle/>
          <a:p>
            <a:pPr algn="ctr"/>
            <a:r>
              <a:rPr lang="es-MX" sz="3600" b="1" dirty="0" err="1" smtClean="0">
                <a:solidFill>
                  <a:srgbClr val="FF0000"/>
                </a:solidFill>
              </a:rPr>
              <a:t>U.S</a:t>
            </a:r>
            <a:r>
              <a:rPr lang="es-MX" sz="3600" b="1" dirty="0" smtClean="0">
                <a:solidFill>
                  <a:srgbClr val="FF0000"/>
                </a:solidFill>
              </a:rPr>
              <a:t>. </a:t>
            </a:r>
            <a:r>
              <a:rPr lang="es-MX" sz="3600" b="1" dirty="0" err="1" smtClean="0">
                <a:solidFill>
                  <a:srgbClr val="FF0000"/>
                </a:solidFill>
              </a:rPr>
              <a:t>Companies</a:t>
            </a:r>
            <a:r>
              <a:rPr lang="es-MX" sz="3600" b="1" dirty="0" smtClean="0">
                <a:solidFill>
                  <a:srgbClr val="FF0000"/>
                </a:solidFill>
              </a:rPr>
              <a:t> in </a:t>
            </a:r>
            <a:r>
              <a:rPr lang="es-MX" sz="3600" b="1" dirty="0" err="1" smtClean="0">
                <a:solidFill>
                  <a:srgbClr val="FF0000"/>
                </a:solidFill>
              </a:rPr>
              <a:t>the</a:t>
            </a:r>
            <a:r>
              <a:rPr lang="es-MX" sz="3600" b="1" dirty="0" smtClean="0">
                <a:solidFill>
                  <a:srgbClr val="FF0000"/>
                </a:solidFill>
              </a:rPr>
              <a:t> News </a:t>
            </a:r>
            <a:endParaRPr lang="es-MX" sz="3600" b="1" dirty="0">
              <a:solidFill>
                <a:srgbClr val="FF0000"/>
              </a:solidFill>
            </a:endParaRPr>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52</a:t>
            </a:fld>
            <a:endParaRPr lang="es-MX" dirty="0">
              <a:solidFill>
                <a:prstClr val="black">
                  <a:tint val="75000"/>
                </a:prstClr>
              </a:solidFill>
            </a:endParaRPr>
          </a:p>
        </p:txBody>
      </p:sp>
    </p:spTree>
    <p:extLst>
      <p:ext uri="{BB962C8B-B14F-4D97-AF65-F5344CB8AC3E}">
        <p14:creationId xmlns:p14="http://schemas.microsoft.com/office/powerpoint/2010/main" val="1850616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b="1" dirty="0" smtClean="0">
                <a:solidFill>
                  <a:schemeClr val="tx2"/>
                </a:solidFill>
              </a:rPr>
              <a:t>Home Depot</a:t>
            </a:r>
            <a:endParaRPr lang="en-US" b="1" dirty="0">
              <a:solidFill>
                <a:schemeClr val="tx2"/>
              </a:solidFill>
            </a:endParaRPr>
          </a:p>
        </p:txBody>
      </p:sp>
      <p:sp>
        <p:nvSpPr>
          <p:cNvPr id="2" name="1 Marcador de contenido"/>
          <p:cNvSpPr>
            <a:spLocks noGrp="1"/>
          </p:cNvSpPr>
          <p:nvPr>
            <p:ph idx="1"/>
          </p:nvPr>
        </p:nvSpPr>
        <p:spPr/>
        <p:txBody>
          <a:bodyPr>
            <a:normAutofit fontScale="77500" lnSpcReduction="20000"/>
          </a:bodyPr>
          <a:lstStyle/>
          <a:p>
            <a:pPr algn="just"/>
            <a:r>
              <a:rPr lang="en-US" dirty="0" smtClean="0"/>
              <a:t>44 lawsuits </a:t>
            </a:r>
            <a:r>
              <a:rPr lang="en-US" dirty="0"/>
              <a:t>filed against them for data breach violations. </a:t>
            </a:r>
            <a:endParaRPr lang="en-US" dirty="0" smtClean="0"/>
          </a:p>
          <a:p>
            <a:pPr algn="just"/>
            <a:endParaRPr lang="en-US" dirty="0" smtClean="0"/>
          </a:p>
          <a:p>
            <a:pPr algn="just"/>
            <a:r>
              <a:rPr lang="en-US" dirty="0"/>
              <a:t>56 million payment cards </a:t>
            </a:r>
            <a:r>
              <a:rPr lang="en-US" dirty="0" smtClean="0"/>
              <a:t>compromised.</a:t>
            </a:r>
          </a:p>
          <a:p>
            <a:pPr algn="just"/>
            <a:endParaRPr lang="en-US" dirty="0" smtClean="0"/>
          </a:p>
          <a:p>
            <a:pPr algn="just"/>
            <a:r>
              <a:rPr lang="en-US" dirty="0" smtClean="0"/>
              <a:t>The lawsuits alleged that Home Depot’s massive data breach was because Home Depot failed in their obligation to comply with security standards and to protect its customers' personal information. </a:t>
            </a:r>
          </a:p>
          <a:p>
            <a:pPr algn="just"/>
            <a:endParaRPr lang="en-US" dirty="0" smtClean="0"/>
          </a:p>
          <a:p>
            <a:pPr algn="just"/>
            <a:r>
              <a:rPr lang="en-US" dirty="0" smtClean="0"/>
              <a:t>Cost </a:t>
            </a:r>
            <a:r>
              <a:rPr lang="en-US" dirty="0"/>
              <a:t>of a data breach </a:t>
            </a:r>
            <a:r>
              <a:rPr lang="en-US" dirty="0" smtClean="0"/>
              <a:t>could be up to </a:t>
            </a:r>
            <a:r>
              <a:rPr lang="en-US" dirty="0"/>
              <a:t>$194 per compromised </a:t>
            </a:r>
            <a:r>
              <a:rPr lang="en-US" dirty="0" smtClean="0"/>
              <a:t>record, </a:t>
            </a:r>
            <a:r>
              <a:rPr lang="en-US" dirty="0"/>
              <a:t>a total cost of approximately </a:t>
            </a:r>
            <a:r>
              <a:rPr lang="en-US" b="1" u="sng" dirty="0"/>
              <a:t>$10 billion </a:t>
            </a:r>
            <a:r>
              <a:rPr lang="en-US" dirty="0"/>
              <a:t>to be incurred by the end of the decade.</a:t>
            </a:r>
            <a:endParaRPr lang="es-MX"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53</a:t>
            </a:fld>
            <a:endParaRPr lang="es-MX" dirty="0">
              <a:solidFill>
                <a:prstClr val="black">
                  <a:tint val="75000"/>
                </a:prstClr>
              </a:solidFill>
            </a:endParaRPr>
          </a:p>
        </p:txBody>
      </p:sp>
    </p:spTree>
    <p:extLst>
      <p:ext uri="{BB962C8B-B14F-4D97-AF65-F5344CB8AC3E}">
        <p14:creationId xmlns:p14="http://schemas.microsoft.com/office/powerpoint/2010/main" val="20808056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arn(inVertical)">
                                      <p:cBhvr>
                                        <p:cTn id="13" dur="500"/>
                                        <p:tgtEl>
                                          <p:spTgt spid="2">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barn(inVertical)">
                                      <p:cBhvr>
                                        <p:cTn id="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b="1" dirty="0" smtClean="0">
                <a:solidFill>
                  <a:schemeClr val="tx2"/>
                </a:solidFill>
              </a:rPr>
              <a:t>Target</a:t>
            </a:r>
            <a:endParaRPr lang="es-MX" b="1" dirty="0">
              <a:solidFill>
                <a:schemeClr val="tx2"/>
              </a:solidFill>
            </a:endParaRPr>
          </a:p>
        </p:txBody>
      </p:sp>
      <p:sp>
        <p:nvSpPr>
          <p:cNvPr id="2" name="1 Marcador de contenido"/>
          <p:cNvSpPr>
            <a:spLocks noGrp="1"/>
          </p:cNvSpPr>
          <p:nvPr>
            <p:ph idx="1"/>
          </p:nvPr>
        </p:nvSpPr>
        <p:spPr/>
        <p:txBody>
          <a:bodyPr>
            <a:normAutofit fontScale="92500" lnSpcReduction="20000"/>
          </a:bodyPr>
          <a:lstStyle/>
          <a:p>
            <a:pPr algn="just"/>
            <a:r>
              <a:rPr lang="en-US" dirty="0" smtClean="0"/>
              <a:t>Target </a:t>
            </a:r>
            <a:r>
              <a:rPr lang="en-US" dirty="0"/>
              <a:t>was hit with more than 100 lawsuits from shoppers, credit card companies and </a:t>
            </a:r>
            <a:r>
              <a:rPr lang="en-US" dirty="0" smtClean="0"/>
              <a:t>shareholders,</a:t>
            </a:r>
            <a:r>
              <a:rPr lang="en-US" b="1" dirty="0" smtClean="0"/>
              <a:t> </a:t>
            </a:r>
            <a:r>
              <a:rPr lang="en-US" dirty="0"/>
              <a:t>when a breach exposed 40 million shoppers’ credit and debit card accounts, as well as personal information for as many as 70 million people.  </a:t>
            </a:r>
            <a:endParaRPr lang="en-US" dirty="0" smtClean="0"/>
          </a:p>
          <a:p>
            <a:pPr algn="just"/>
            <a:endParaRPr lang="en-US" dirty="0" smtClean="0"/>
          </a:p>
          <a:p>
            <a:pPr algn="just"/>
            <a:r>
              <a:rPr lang="en-US" dirty="0" smtClean="0"/>
              <a:t>Target reported </a:t>
            </a:r>
            <a:r>
              <a:rPr lang="en-US" dirty="0"/>
              <a:t>$</a:t>
            </a:r>
            <a:r>
              <a:rPr lang="en-US" dirty="0" smtClean="0"/>
              <a:t>256 </a:t>
            </a:r>
            <a:r>
              <a:rPr lang="en-US" dirty="0"/>
              <a:t>million dollars in expenses related to the breach and suffered in sales. </a:t>
            </a:r>
            <a:endParaRPr lang="en-US" dirty="0" smtClean="0"/>
          </a:p>
          <a:p>
            <a:pPr algn="just"/>
            <a:endParaRPr lang="en-US" dirty="0" smtClean="0"/>
          </a:p>
          <a:p>
            <a:pPr algn="just"/>
            <a:r>
              <a:rPr lang="es-MX" dirty="0" smtClean="0"/>
              <a:t>$19 </a:t>
            </a:r>
            <a:r>
              <a:rPr lang="en-US" dirty="0" smtClean="0"/>
              <a:t>million settlement rejected!</a:t>
            </a:r>
            <a:endParaRPr lang="en-US"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54</a:t>
            </a:fld>
            <a:endParaRPr lang="es-MX" dirty="0">
              <a:solidFill>
                <a:prstClr val="black">
                  <a:tint val="75000"/>
                </a:prstClr>
              </a:solidFill>
            </a:endParaRPr>
          </a:p>
        </p:txBody>
      </p:sp>
    </p:spTree>
    <p:extLst>
      <p:ext uri="{BB962C8B-B14F-4D97-AF65-F5344CB8AC3E}">
        <p14:creationId xmlns:p14="http://schemas.microsoft.com/office/powerpoint/2010/main" val="5163250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b="1" dirty="0" smtClean="0">
                <a:solidFill>
                  <a:schemeClr val="tx2"/>
                </a:solidFill>
              </a:rPr>
              <a:t>Google </a:t>
            </a:r>
            <a:r>
              <a:rPr lang="es-MX" b="1" dirty="0" err="1">
                <a:solidFill>
                  <a:schemeClr val="tx2"/>
                </a:solidFill>
              </a:rPr>
              <a:t>Privacy</a:t>
            </a:r>
            <a:r>
              <a:rPr lang="es-MX" b="1" dirty="0">
                <a:solidFill>
                  <a:schemeClr val="tx2"/>
                </a:solidFill>
              </a:rPr>
              <a:t> </a:t>
            </a:r>
            <a:r>
              <a:rPr lang="es-MX" b="1" dirty="0" err="1">
                <a:solidFill>
                  <a:schemeClr val="tx2"/>
                </a:solidFill>
              </a:rPr>
              <a:t>Settlement</a:t>
            </a:r>
            <a:r>
              <a:rPr lang="es-MX" b="1" dirty="0">
                <a:solidFill>
                  <a:schemeClr val="tx2"/>
                </a:solidFill>
              </a:rPr>
              <a:t> </a:t>
            </a:r>
          </a:p>
        </p:txBody>
      </p:sp>
      <p:sp>
        <p:nvSpPr>
          <p:cNvPr id="2" name="1 Marcador de contenido"/>
          <p:cNvSpPr>
            <a:spLocks noGrp="1"/>
          </p:cNvSpPr>
          <p:nvPr>
            <p:ph idx="1"/>
          </p:nvPr>
        </p:nvSpPr>
        <p:spPr/>
        <p:txBody>
          <a:bodyPr>
            <a:normAutofit fontScale="77500" lnSpcReduction="20000"/>
          </a:bodyPr>
          <a:lstStyle/>
          <a:p>
            <a:pPr algn="just"/>
            <a:r>
              <a:rPr lang="en-US" u="sng" dirty="0" smtClean="0"/>
              <a:t>Largest Fine in FTC History</a:t>
            </a:r>
          </a:p>
          <a:p>
            <a:pPr algn="just"/>
            <a:endParaRPr lang="en-US" u="sng" dirty="0"/>
          </a:p>
          <a:p>
            <a:pPr algn="just"/>
            <a:r>
              <a:rPr lang="en-US" dirty="0" smtClean="0"/>
              <a:t>Google </a:t>
            </a:r>
            <a:r>
              <a:rPr lang="en-US" dirty="0"/>
              <a:t>agreed to pay </a:t>
            </a:r>
            <a:r>
              <a:rPr lang="en-US" b="1" dirty="0"/>
              <a:t>$22.5 million </a:t>
            </a:r>
            <a:r>
              <a:rPr lang="en-US" dirty="0"/>
              <a:t>in civil penalties to the FTC to settle various </a:t>
            </a:r>
            <a:r>
              <a:rPr lang="en-US" dirty="0" smtClean="0"/>
              <a:t>charges </a:t>
            </a:r>
            <a:r>
              <a:rPr lang="en-US" dirty="0"/>
              <a:t>of </a:t>
            </a:r>
            <a:r>
              <a:rPr lang="en-US" dirty="0" smtClean="0"/>
              <a:t>privacy violations </a:t>
            </a:r>
            <a:r>
              <a:rPr lang="en-US" dirty="0"/>
              <a:t>brought against </a:t>
            </a:r>
            <a:r>
              <a:rPr lang="en-US" dirty="0" smtClean="0"/>
              <a:t>them.</a:t>
            </a:r>
          </a:p>
          <a:p>
            <a:pPr algn="just"/>
            <a:endParaRPr lang="en-US" dirty="0" smtClean="0"/>
          </a:p>
          <a:p>
            <a:pPr algn="just"/>
            <a:r>
              <a:rPr lang="en-US" dirty="0" smtClean="0"/>
              <a:t>Charges included </a:t>
            </a:r>
            <a:r>
              <a:rPr lang="en-US" dirty="0"/>
              <a:t>violations of the GLB, COPPA, and Section 5 of the FTC Act.  </a:t>
            </a:r>
            <a:endParaRPr lang="en-US" dirty="0" smtClean="0"/>
          </a:p>
          <a:p>
            <a:pPr algn="just"/>
            <a:endParaRPr lang="en-US" dirty="0" smtClean="0"/>
          </a:p>
          <a:p>
            <a:pPr algn="just"/>
            <a:r>
              <a:rPr lang="en-US" dirty="0" smtClean="0"/>
              <a:t>Part of the FTC´s “ongoing effort to make sure companies live up to the privacy promises they make…”</a:t>
            </a:r>
            <a:endParaRPr lang="es-MX" u="sng"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55</a:t>
            </a:fld>
            <a:endParaRPr lang="es-MX" dirty="0">
              <a:solidFill>
                <a:prstClr val="black">
                  <a:tint val="75000"/>
                </a:prstClr>
              </a:solidFill>
            </a:endParaRPr>
          </a:p>
        </p:txBody>
      </p:sp>
    </p:spTree>
    <p:extLst>
      <p:ext uri="{BB962C8B-B14F-4D97-AF65-F5344CB8AC3E}">
        <p14:creationId xmlns:p14="http://schemas.microsoft.com/office/powerpoint/2010/main" val="50332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barn(inVertical)">
                                      <p:cBhvr>
                                        <p:cTn id="10" dur="5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b="1" dirty="0" smtClean="0">
                <a:solidFill>
                  <a:schemeClr val="tx2"/>
                </a:solidFill>
              </a:rPr>
              <a:t>AT&amp;T - FCC </a:t>
            </a:r>
            <a:r>
              <a:rPr lang="es-MX" b="1" dirty="0" err="1" smtClean="0">
                <a:solidFill>
                  <a:schemeClr val="tx2"/>
                </a:solidFill>
              </a:rPr>
              <a:t>Privacy</a:t>
            </a:r>
            <a:r>
              <a:rPr lang="es-MX" b="1" dirty="0" smtClean="0">
                <a:solidFill>
                  <a:schemeClr val="tx2"/>
                </a:solidFill>
              </a:rPr>
              <a:t> </a:t>
            </a:r>
            <a:r>
              <a:rPr lang="es-MX" b="1" dirty="0" err="1" smtClean="0">
                <a:solidFill>
                  <a:schemeClr val="tx2"/>
                </a:solidFill>
              </a:rPr>
              <a:t>Settlement</a:t>
            </a:r>
            <a:endParaRPr lang="es-MX" b="1" dirty="0">
              <a:solidFill>
                <a:schemeClr val="tx2"/>
              </a:solidFill>
            </a:endParaRPr>
          </a:p>
        </p:txBody>
      </p:sp>
      <p:sp>
        <p:nvSpPr>
          <p:cNvPr id="2" name="1 Marcador de contenido"/>
          <p:cNvSpPr>
            <a:spLocks noGrp="1"/>
          </p:cNvSpPr>
          <p:nvPr>
            <p:ph idx="1"/>
          </p:nvPr>
        </p:nvSpPr>
        <p:spPr/>
        <p:txBody>
          <a:bodyPr>
            <a:normAutofit fontScale="85000" lnSpcReduction="10000"/>
          </a:bodyPr>
          <a:lstStyle/>
          <a:p>
            <a:pPr algn="just"/>
            <a:r>
              <a:rPr lang="en-US" b="1" dirty="0"/>
              <a:t>Largest settlement the company has ever paid to resolve a privacy case &amp; largest ever data security enforcement action by FCC.  </a:t>
            </a:r>
            <a:endParaRPr lang="en-US" b="1" dirty="0" smtClean="0"/>
          </a:p>
          <a:p>
            <a:pPr algn="just"/>
            <a:endParaRPr lang="en-US" b="1" dirty="0"/>
          </a:p>
          <a:p>
            <a:pPr algn="just"/>
            <a:r>
              <a:rPr lang="en-US" dirty="0" smtClean="0"/>
              <a:t>AT&amp;T reached an agreement with the FCC to settle for </a:t>
            </a:r>
            <a:r>
              <a:rPr lang="en-US" b="1" u="sng" dirty="0" smtClean="0"/>
              <a:t>$</a:t>
            </a:r>
            <a:r>
              <a:rPr lang="en-US" b="1" u="sng" dirty="0"/>
              <a:t>25 </a:t>
            </a:r>
            <a:r>
              <a:rPr lang="en-US" b="1" u="sng" dirty="0" smtClean="0"/>
              <a:t>million</a:t>
            </a:r>
            <a:r>
              <a:rPr lang="en-US" dirty="0" smtClean="0"/>
              <a:t> for a </a:t>
            </a:r>
            <a:r>
              <a:rPr lang="en-US" dirty="0"/>
              <a:t>data </a:t>
            </a:r>
            <a:r>
              <a:rPr lang="en-US" dirty="0" smtClean="0"/>
              <a:t>breach which </a:t>
            </a:r>
            <a:r>
              <a:rPr lang="en-US" dirty="0"/>
              <a:t>compromised </a:t>
            </a:r>
            <a:r>
              <a:rPr lang="en-US" dirty="0" smtClean="0"/>
              <a:t>personally identifiable </a:t>
            </a:r>
            <a:r>
              <a:rPr lang="en-US" dirty="0"/>
              <a:t>information pertaining </a:t>
            </a:r>
            <a:r>
              <a:rPr lang="en-US" dirty="0" smtClean="0"/>
              <a:t>to hundreds </a:t>
            </a:r>
            <a:r>
              <a:rPr lang="en-US" dirty="0"/>
              <a:t>of thousands of </a:t>
            </a:r>
            <a:r>
              <a:rPr lang="en-US" dirty="0" smtClean="0"/>
              <a:t>customers.</a:t>
            </a:r>
          </a:p>
          <a:p>
            <a:pPr algn="just"/>
            <a:endParaRPr lang="en-US" dirty="0" smtClean="0"/>
          </a:p>
          <a:p>
            <a:pPr algn="just"/>
            <a:r>
              <a:rPr lang="en-US" dirty="0" smtClean="0"/>
              <a:t>FCC </a:t>
            </a:r>
            <a:r>
              <a:rPr lang="en-US" dirty="0"/>
              <a:t>has taken five major enforcement actions related to privacy and data security valued at over $50 million.</a:t>
            </a:r>
          </a:p>
          <a:p>
            <a:pPr algn="just"/>
            <a:endParaRPr lang="es-MX" dirty="0"/>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56</a:t>
            </a:fld>
            <a:endParaRPr lang="es-MX" dirty="0">
              <a:solidFill>
                <a:prstClr val="black">
                  <a:tint val="75000"/>
                </a:prstClr>
              </a:solidFill>
            </a:endParaRPr>
          </a:p>
        </p:txBody>
      </p:sp>
    </p:spTree>
    <p:extLst>
      <p:ext uri="{BB962C8B-B14F-4D97-AF65-F5344CB8AC3E}">
        <p14:creationId xmlns:p14="http://schemas.microsoft.com/office/powerpoint/2010/main" val="118679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b="1" dirty="0" smtClean="0">
                <a:solidFill>
                  <a:schemeClr val="tx2"/>
                </a:solidFill>
              </a:rPr>
              <a:t>To </a:t>
            </a:r>
            <a:r>
              <a:rPr lang="es-MX" b="1" dirty="0" err="1" smtClean="0">
                <a:solidFill>
                  <a:schemeClr val="tx2"/>
                </a:solidFill>
              </a:rPr>
              <a:t>Comply</a:t>
            </a:r>
            <a:r>
              <a:rPr lang="es-MX" b="1" dirty="0" smtClean="0">
                <a:solidFill>
                  <a:schemeClr val="tx2"/>
                </a:solidFill>
              </a:rPr>
              <a:t> </a:t>
            </a:r>
            <a:r>
              <a:rPr lang="es-MX" b="1" dirty="0" err="1" smtClean="0">
                <a:solidFill>
                  <a:schemeClr val="tx2"/>
                </a:solidFill>
              </a:rPr>
              <a:t>or</a:t>
            </a:r>
            <a:r>
              <a:rPr lang="es-MX" b="1" dirty="0" smtClean="0">
                <a:solidFill>
                  <a:schemeClr val="tx2"/>
                </a:solidFill>
              </a:rPr>
              <a:t> </a:t>
            </a:r>
            <a:r>
              <a:rPr lang="es-MX" b="1" dirty="0" err="1" smtClean="0">
                <a:solidFill>
                  <a:schemeClr val="tx2"/>
                </a:solidFill>
              </a:rPr>
              <a:t>Not</a:t>
            </a:r>
            <a:r>
              <a:rPr lang="es-MX" b="1" dirty="0" smtClean="0">
                <a:solidFill>
                  <a:schemeClr val="tx2"/>
                </a:solidFill>
              </a:rPr>
              <a:t> </a:t>
            </a:r>
            <a:r>
              <a:rPr lang="es-MX" b="1" dirty="0" err="1" smtClean="0">
                <a:solidFill>
                  <a:schemeClr val="tx2"/>
                </a:solidFill>
              </a:rPr>
              <a:t>Comply</a:t>
            </a:r>
            <a:r>
              <a:rPr lang="es-MX" b="1" dirty="0" smtClean="0">
                <a:solidFill>
                  <a:schemeClr val="tx2"/>
                </a:solidFill>
              </a:rPr>
              <a:t>? </a:t>
            </a:r>
            <a:endParaRPr lang="es-MX" b="1" dirty="0">
              <a:solidFill>
                <a:schemeClr val="tx2"/>
              </a:solidFill>
            </a:endParaRPr>
          </a:p>
        </p:txBody>
      </p:sp>
      <p:sp>
        <p:nvSpPr>
          <p:cNvPr id="2" name="1 Marcador de contenido"/>
          <p:cNvSpPr>
            <a:spLocks noGrp="1"/>
          </p:cNvSpPr>
          <p:nvPr>
            <p:ph idx="1"/>
          </p:nvPr>
        </p:nvSpPr>
        <p:spPr/>
        <p:txBody>
          <a:bodyPr>
            <a:normAutofit fontScale="92500" lnSpcReduction="20000"/>
          </a:bodyPr>
          <a:lstStyle/>
          <a:p>
            <a:pPr algn="just"/>
            <a:r>
              <a:rPr lang="en-US" dirty="0" smtClean="0"/>
              <a:t>Average </a:t>
            </a:r>
            <a:r>
              <a:rPr lang="en-US" dirty="0"/>
              <a:t>cost of </a:t>
            </a:r>
            <a:r>
              <a:rPr lang="en-US" b="1" dirty="0"/>
              <a:t>compliance</a:t>
            </a:r>
            <a:r>
              <a:rPr lang="en-US" dirty="0"/>
              <a:t> for the organizations </a:t>
            </a:r>
            <a:r>
              <a:rPr lang="en-US" dirty="0" smtClean="0"/>
              <a:t>is </a:t>
            </a:r>
            <a:r>
              <a:rPr lang="en-US" u="sng" dirty="0" smtClean="0"/>
              <a:t>$3.5 </a:t>
            </a:r>
            <a:r>
              <a:rPr lang="en-US" u="sng" dirty="0"/>
              <a:t>million, with a range of $446,000 to $16 </a:t>
            </a:r>
            <a:r>
              <a:rPr lang="en-US" u="sng" dirty="0" smtClean="0"/>
              <a:t>million.</a:t>
            </a:r>
          </a:p>
          <a:p>
            <a:pPr marL="109728" indent="0" algn="just">
              <a:buNone/>
            </a:pPr>
            <a:endParaRPr lang="en-US" u="sng" dirty="0" smtClean="0"/>
          </a:p>
          <a:p>
            <a:pPr algn="just"/>
            <a:r>
              <a:rPr lang="en-US" dirty="0" smtClean="0"/>
              <a:t>Average </a:t>
            </a:r>
            <a:r>
              <a:rPr lang="en-US" dirty="0"/>
              <a:t>cost for organizations that experience </a:t>
            </a:r>
            <a:r>
              <a:rPr lang="en-US" b="1" dirty="0"/>
              <a:t>non-compliance</a:t>
            </a:r>
            <a:r>
              <a:rPr lang="en-US" dirty="0"/>
              <a:t> related problems </a:t>
            </a:r>
            <a:r>
              <a:rPr lang="en-US" dirty="0" smtClean="0"/>
              <a:t>is </a:t>
            </a:r>
            <a:r>
              <a:rPr lang="en-US" u="sng" dirty="0" smtClean="0"/>
              <a:t>$9.4 </a:t>
            </a:r>
            <a:r>
              <a:rPr lang="en-US" u="sng" dirty="0"/>
              <a:t>million, with a range of $1.4 million to nearly $28 </a:t>
            </a:r>
            <a:r>
              <a:rPr lang="en-US" u="sng" dirty="0" smtClean="0"/>
              <a:t>million.</a:t>
            </a:r>
          </a:p>
          <a:p>
            <a:pPr marL="109728" indent="0" algn="just">
              <a:buNone/>
            </a:pPr>
            <a:endParaRPr lang="en-US" u="sng" dirty="0" smtClean="0"/>
          </a:p>
          <a:p>
            <a:pPr algn="just"/>
            <a:r>
              <a:rPr lang="en-US" b="1" dirty="0" smtClean="0">
                <a:solidFill>
                  <a:srgbClr val="FF0000"/>
                </a:solidFill>
              </a:rPr>
              <a:t>Non-compliance cost is an average of </a:t>
            </a:r>
            <a:r>
              <a:rPr lang="en-US" b="1" u="sng" dirty="0" smtClean="0">
                <a:solidFill>
                  <a:srgbClr val="FF0000"/>
                </a:solidFill>
              </a:rPr>
              <a:t>2.65 </a:t>
            </a:r>
            <a:r>
              <a:rPr lang="en-US" b="1" u="sng" dirty="0">
                <a:solidFill>
                  <a:srgbClr val="FF0000"/>
                </a:solidFill>
              </a:rPr>
              <a:t>times</a:t>
            </a:r>
            <a:r>
              <a:rPr lang="en-US" b="1" dirty="0">
                <a:solidFill>
                  <a:srgbClr val="FF0000"/>
                </a:solidFill>
              </a:rPr>
              <a:t> the cost of </a:t>
            </a:r>
            <a:r>
              <a:rPr lang="en-US" b="1" dirty="0" smtClean="0">
                <a:solidFill>
                  <a:srgbClr val="FF0000"/>
                </a:solidFill>
              </a:rPr>
              <a:t>compliance.</a:t>
            </a:r>
            <a:endParaRPr lang="es-MX" b="1" dirty="0">
              <a:solidFill>
                <a:srgbClr val="FF0000"/>
              </a:solidFill>
            </a:endParaRPr>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57</a:t>
            </a:fld>
            <a:endParaRPr lang="es-MX" dirty="0">
              <a:solidFill>
                <a:prstClr val="black">
                  <a:tint val="75000"/>
                </a:prstClr>
              </a:solidFill>
            </a:endParaRPr>
          </a:p>
        </p:txBody>
      </p:sp>
    </p:spTree>
    <p:extLst>
      <p:ext uri="{BB962C8B-B14F-4D97-AF65-F5344CB8AC3E}">
        <p14:creationId xmlns:p14="http://schemas.microsoft.com/office/powerpoint/2010/main" val="143402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b="1" dirty="0" err="1" smtClean="0">
                <a:solidFill>
                  <a:schemeClr val="tx2"/>
                </a:solidFill>
              </a:rPr>
              <a:t>Lessons</a:t>
            </a:r>
            <a:endParaRPr lang="es-MX" b="1" dirty="0">
              <a:solidFill>
                <a:schemeClr val="tx2"/>
              </a:solidFill>
            </a:endParaRPr>
          </a:p>
        </p:txBody>
      </p:sp>
      <p:sp>
        <p:nvSpPr>
          <p:cNvPr id="2" name="1 Marcador de contenido"/>
          <p:cNvSpPr>
            <a:spLocks noGrp="1"/>
          </p:cNvSpPr>
          <p:nvPr>
            <p:ph idx="1"/>
          </p:nvPr>
        </p:nvSpPr>
        <p:spPr/>
        <p:txBody>
          <a:bodyPr>
            <a:normAutofit fontScale="92500" lnSpcReduction="20000"/>
          </a:bodyPr>
          <a:lstStyle/>
          <a:p>
            <a:pPr algn="just"/>
            <a:r>
              <a:rPr lang="en-US" dirty="0" smtClean="0"/>
              <a:t>Comply, Comply, Comply</a:t>
            </a:r>
          </a:p>
          <a:p>
            <a:pPr algn="just"/>
            <a:r>
              <a:rPr lang="en-US" dirty="0" smtClean="0"/>
              <a:t>Be Informed </a:t>
            </a:r>
          </a:p>
          <a:p>
            <a:pPr algn="just"/>
            <a:r>
              <a:rPr lang="en-US" dirty="0" smtClean="0"/>
              <a:t>Know the applicable law here and abroad.</a:t>
            </a:r>
          </a:p>
          <a:p>
            <a:pPr algn="just"/>
            <a:r>
              <a:rPr lang="en-US" dirty="0" smtClean="0"/>
              <a:t>Know how, what, when, where and why your company collects personal data.</a:t>
            </a:r>
          </a:p>
          <a:p>
            <a:pPr algn="just"/>
            <a:r>
              <a:rPr lang="en-US" dirty="0" smtClean="0"/>
              <a:t>Implement Internal Policies</a:t>
            </a:r>
          </a:p>
          <a:p>
            <a:pPr algn="just"/>
            <a:r>
              <a:rPr lang="en-US" dirty="0" smtClean="0"/>
              <a:t>Audit Regularly</a:t>
            </a:r>
          </a:p>
          <a:p>
            <a:pPr algn="just"/>
            <a:r>
              <a:rPr lang="en-US" dirty="0" smtClean="0"/>
              <a:t>Train and Educate </a:t>
            </a:r>
          </a:p>
          <a:p>
            <a:pPr algn="just"/>
            <a:r>
              <a:rPr lang="en-US" dirty="0" smtClean="0"/>
              <a:t>Plan for Worst-Case Scenarios</a:t>
            </a:r>
          </a:p>
          <a:p>
            <a:pPr algn="just"/>
            <a:r>
              <a:rPr lang="en-US" dirty="0" smtClean="0"/>
              <a:t>Stay Informed – The law is always changing!</a:t>
            </a:r>
          </a:p>
        </p:txBody>
      </p:sp>
      <p:sp>
        <p:nvSpPr>
          <p:cNvPr id="4" name="Slide Number Placeholder 3"/>
          <p:cNvSpPr>
            <a:spLocks noGrp="1"/>
          </p:cNvSpPr>
          <p:nvPr>
            <p:ph type="sldNum" sz="quarter" idx="12"/>
          </p:nvPr>
        </p:nvSpPr>
        <p:spPr/>
        <p:txBody>
          <a:bodyPr/>
          <a:lstStyle/>
          <a:p>
            <a:fld id="{6648F646-B149-4E75-99AB-ABA201E1FEB1}" type="slidenum">
              <a:rPr lang="es-MX" smtClean="0">
                <a:solidFill>
                  <a:prstClr val="black">
                    <a:tint val="75000"/>
                  </a:prstClr>
                </a:solidFill>
              </a:rPr>
              <a:pPr/>
              <a:t>58</a:t>
            </a:fld>
            <a:endParaRPr lang="es-MX" dirty="0">
              <a:solidFill>
                <a:prstClr val="black">
                  <a:tint val="75000"/>
                </a:prstClr>
              </a:solidFill>
            </a:endParaRPr>
          </a:p>
        </p:txBody>
      </p:sp>
    </p:spTree>
    <p:extLst>
      <p:ext uri="{BB962C8B-B14F-4D97-AF65-F5344CB8AC3E}">
        <p14:creationId xmlns:p14="http://schemas.microsoft.com/office/powerpoint/2010/main" val="3692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a:xfrm>
            <a:off x="1762911" y="5029200"/>
            <a:ext cx="5486400" cy="566738"/>
          </a:xfrm>
        </p:spPr>
        <p:txBody>
          <a:bodyPr>
            <a:normAutofit fontScale="90000"/>
          </a:bodyPr>
          <a:lstStyle/>
          <a:p>
            <a:pPr algn="ctr"/>
            <a:r>
              <a:rPr lang="es-MX" sz="3100" dirty="0" smtClean="0"/>
              <a:t>Francisco J. Peña Valdés</a:t>
            </a:r>
            <a:r>
              <a:rPr lang="es-MX" dirty="0" smtClean="0"/>
              <a:t/>
            </a:r>
            <a:br>
              <a:rPr lang="es-MX" dirty="0" smtClean="0"/>
            </a:br>
            <a:r>
              <a:rPr lang="es-MX" dirty="0" smtClean="0"/>
              <a:t/>
            </a:r>
            <a:br>
              <a:rPr lang="es-MX" dirty="0" smtClean="0"/>
            </a:br>
            <a:r>
              <a:rPr lang="es-MX" dirty="0" smtClean="0"/>
              <a:t>Cacheaux, Cavazos &amp; Newton, </a:t>
            </a:r>
            <a:r>
              <a:rPr lang="es-MX" dirty="0" err="1" smtClean="0"/>
              <a:t>LLP</a:t>
            </a:r>
            <a:r>
              <a:rPr lang="es-MX" dirty="0" smtClean="0"/>
              <a:t/>
            </a:r>
            <a:br>
              <a:rPr lang="es-MX" dirty="0" smtClean="0"/>
            </a:br>
            <a:r>
              <a:rPr lang="es-MX" dirty="0" smtClean="0">
                <a:solidFill>
                  <a:schemeClr val="accent2">
                    <a:lumMod val="75000"/>
                  </a:schemeClr>
                </a:solidFill>
                <a:hlinkClick r:id="rId2"/>
              </a:rPr>
              <a:t>fpena@ccn-law.com</a:t>
            </a:r>
            <a:r>
              <a:rPr lang="es-MX" dirty="0" smtClean="0">
                <a:solidFill>
                  <a:schemeClr val="accent2">
                    <a:lumMod val="75000"/>
                  </a:schemeClr>
                </a:solidFill>
              </a:rPr>
              <a:t/>
            </a:r>
            <a:br>
              <a:rPr lang="es-MX" dirty="0" smtClean="0">
                <a:solidFill>
                  <a:schemeClr val="accent2">
                    <a:lumMod val="75000"/>
                  </a:schemeClr>
                </a:solidFill>
              </a:rPr>
            </a:br>
            <a:r>
              <a:rPr lang="es-MX" dirty="0" smtClean="0">
                <a:solidFill>
                  <a:schemeClr val="accent2">
                    <a:lumMod val="75000"/>
                  </a:schemeClr>
                </a:solidFill>
                <a:hlinkClick r:id="rId3"/>
              </a:rPr>
              <a:t>www.ccn-law.com</a:t>
            </a:r>
            <a:r>
              <a:rPr lang="es-MX" dirty="0" smtClean="0"/>
              <a:t/>
            </a:r>
            <a:br>
              <a:rPr lang="es-MX" dirty="0" smtClean="0"/>
            </a:br>
            <a:r>
              <a:rPr lang="es-MX" dirty="0" smtClean="0"/>
              <a:t>(956) 686-5833</a:t>
            </a:r>
            <a:br>
              <a:rPr lang="es-MX" dirty="0" smtClean="0"/>
            </a:br>
            <a:r>
              <a:rPr lang="es-MX" dirty="0" smtClean="0"/>
              <a:t/>
            </a:r>
            <a:br>
              <a:rPr lang="es-MX" dirty="0" smtClean="0"/>
            </a:br>
            <a:endParaRPr lang="es-MX" dirty="0"/>
          </a:p>
        </p:txBody>
      </p:sp>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774" y="990600"/>
            <a:ext cx="2352675" cy="695325"/>
          </a:xfrm>
          <a:prstGeom prst="rect">
            <a:avLst/>
          </a:prstGeom>
        </p:spPr>
      </p:pic>
      <p:sp>
        <p:nvSpPr>
          <p:cNvPr id="11" name="3 Título"/>
          <p:cNvSpPr txBox="1">
            <a:spLocks/>
          </p:cNvSpPr>
          <p:nvPr/>
        </p:nvSpPr>
        <p:spPr>
          <a:xfrm>
            <a:off x="533400" y="2209800"/>
            <a:ext cx="8075432" cy="562672"/>
          </a:xfrm>
          <a:prstGeom prst="rect">
            <a:avLst/>
          </a:prstGeom>
          <a:noFill/>
        </p:spPr>
        <p:txBody>
          <a:bodyPr vert="horz" anchor="t">
            <a:noAutofit/>
            <a:scene3d>
              <a:camera prst="orthographicFront"/>
              <a:lightRig rig="soft" dir="t"/>
            </a:scene3d>
            <a:sp3d prstMaterial="softEdge"/>
          </a:bodyPr>
          <a:lstStyle>
            <a:lvl1pPr marR="0" algn="r" rtl="0" eaLnBrk="1" latinLnBrk="0" hangingPunct="1">
              <a:spcBef>
                <a:spcPct val="0"/>
              </a:spcBef>
              <a:buNone/>
              <a:defRPr kumimoji="0" sz="3000" b="0" kern="1200">
                <a:solidFill>
                  <a:schemeClr val="accent1"/>
                </a:solidFill>
                <a:effectLst>
                  <a:outerShdw blurRad="50800" dist="25000" dir="5400000" algn="t" rotWithShape="0">
                    <a:prstClr val="black">
                      <a:alpha val="45000"/>
                    </a:prstClr>
                  </a:outerShdw>
                </a:effectLst>
                <a:latin typeface="+mj-lt"/>
                <a:ea typeface="+mj-ea"/>
                <a:cs typeface="+mj-cs"/>
              </a:defRPr>
            </a:lvl1pPr>
            <a:extLst/>
          </a:lstStyle>
          <a:p>
            <a:pPr algn="ctr"/>
            <a:r>
              <a:rPr lang="es-MX" sz="4500" b="1" dirty="0" smtClean="0">
                <a:solidFill>
                  <a:srgbClr val="002060"/>
                </a:solidFill>
              </a:rPr>
              <a:t>THANK YOU</a:t>
            </a:r>
            <a:endParaRPr lang="es-MX" sz="4500" b="1" dirty="0">
              <a:solidFill>
                <a:srgbClr val="002060"/>
              </a:solidFill>
            </a:endParaRPr>
          </a:p>
        </p:txBody>
      </p:sp>
      <p:sp>
        <p:nvSpPr>
          <p:cNvPr id="2" name="Slide Number Placeholder 1"/>
          <p:cNvSpPr>
            <a:spLocks noGrp="1"/>
          </p:cNvSpPr>
          <p:nvPr>
            <p:ph type="sldNum" sz="quarter" idx="12"/>
          </p:nvPr>
        </p:nvSpPr>
        <p:spPr/>
        <p:txBody>
          <a:bodyPr/>
          <a:lstStyle/>
          <a:p>
            <a:fld id="{6648F646-B149-4E75-99AB-ABA201E1FEB1}" type="slidenum">
              <a:rPr lang="es-MX" smtClean="0">
                <a:solidFill>
                  <a:prstClr val="black">
                    <a:tint val="75000"/>
                  </a:prstClr>
                </a:solidFill>
              </a:rPr>
              <a:pPr/>
              <a:t>59</a:t>
            </a:fld>
            <a:endParaRPr lang="es-MX" dirty="0">
              <a:solidFill>
                <a:prstClr val="black">
                  <a:tint val="75000"/>
                </a:prstClr>
              </a:solidFill>
            </a:endParaRPr>
          </a:p>
        </p:txBody>
      </p:sp>
    </p:spTree>
    <p:extLst>
      <p:ext uri="{BB962C8B-B14F-4D97-AF65-F5344CB8AC3E}">
        <p14:creationId xmlns:p14="http://schemas.microsoft.com/office/powerpoint/2010/main" val="682560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u="sng" dirty="0" smtClean="0"/>
              <a:t>Setting “Objective” Standards for an Employee’s Subjective View</a:t>
            </a:r>
            <a:endParaRPr lang="en-US" sz="4400" u="sng" dirty="0"/>
          </a:p>
        </p:txBody>
      </p:sp>
      <p:sp>
        <p:nvSpPr>
          <p:cNvPr id="3" name="Content Placeholder 2"/>
          <p:cNvSpPr>
            <a:spLocks noGrp="1"/>
          </p:cNvSpPr>
          <p:nvPr>
            <p:ph idx="1"/>
          </p:nvPr>
        </p:nvSpPr>
        <p:spPr/>
        <p:txBody>
          <a:bodyPr>
            <a:normAutofit fontScale="62500" lnSpcReduction="20000"/>
          </a:bodyPr>
          <a:lstStyle/>
          <a:p>
            <a:endParaRPr lang="en-US" sz="3500" dirty="0" smtClean="0">
              <a:solidFill>
                <a:schemeClr val="accent2"/>
              </a:solidFill>
            </a:endParaRPr>
          </a:p>
          <a:p>
            <a:r>
              <a:rPr lang="en-US" sz="4600" dirty="0" smtClean="0">
                <a:solidFill>
                  <a:schemeClr val="accent2"/>
                </a:solidFill>
              </a:rPr>
              <a:t>The test for whether a policy violates the NLRA is whether </a:t>
            </a:r>
            <a:r>
              <a:rPr lang="en-US" sz="4600" dirty="0" smtClean="0">
                <a:solidFill>
                  <a:schemeClr val="accent1"/>
                </a:solidFill>
              </a:rPr>
              <a:t>“employees would reasonably construe” </a:t>
            </a:r>
            <a:r>
              <a:rPr lang="en-US" sz="4600" dirty="0" smtClean="0">
                <a:solidFill>
                  <a:schemeClr val="accent2"/>
                </a:solidFill>
              </a:rPr>
              <a:t>employer rules to prohibit Section 7 activity.	</a:t>
            </a:r>
          </a:p>
          <a:p>
            <a:pPr lvl="2"/>
            <a:r>
              <a:rPr lang="en-US" sz="2900" i="1" dirty="0" smtClean="0">
                <a:solidFill>
                  <a:srgbClr val="7F7F7F"/>
                </a:solidFill>
              </a:rPr>
              <a:t>Lutheran Heritage Village-Livonia, </a:t>
            </a:r>
            <a:r>
              <a:rPr lang="en-US" sz="2900" dirty="0" smtClean="0">
                <a:solidFill>
                  <a:srgbClr val="7F7F7F"/>
                </a:solidFill>
              </a:rPr>
              <a:t>343 NLRB 646 (2004) (The mere maintenance of a work rule may violate Section 8(a)(1) of the Act if the rule has a chilling effect on employees’ Section 7 activity)</a:t>
            </a:r>
            <a:endParaRPr lang="en-US" sz="2900" i="1" dirty="0" smtClean="0">
              <a:solidFill>
                <a:srgbClr val="7F7F7F"/>
              </a:solidFill>
            </a:endParaRPr>
          </a:p>
          <a:p>
            <a:pPr marL="114300" indent="0">
              <a:buNone/>
            </a:pPr>
            <a:endParaRPr lang="en-US" sz="2800" dirty="0" smtClean="0">
              <a:solidFill>
                <a:schemeClr val="accent2"/>
              </a:solidFill>
            </a:endParaRPr>
          </a:p>
          <a:p>
            <a:r>
              <a:rPr lang="en-US" sz="4100" dirty="0" smtClean="0">
                <a:solidFill>
                  <a:schemeClr val="accent2"/>
                </a:solidFill>
              </a:rPr>
              <a:t>Many of the policies set forth in the memorandum (and therefore found in the case law) are difficult to distinguish as between those which are lawful and those which are unlawful--</a:t>
            </a:r>
            <a:r>
              <a:rPr lang="en-US" sz="4500" dirty="0" smtClean="0">
                <a:solidFill>
                  <a:schemeClr val="accent6"/>
                </a:solidFill>
              </a:rPr>
              <a:t>CONTEXT IS KING!</a:t>
            </a:r>
          </a:p>
        </p:txBody>
      </p:sp>
    </p:spTree>
    <p:extLst>
      <p:ext uri="{BB962C8B-B14F-4D97-AF65-F5344CB8AC3E}">
        <p14:creationId xmlns:p14="http://schemas.microsoft.com/office/powerpoint/2010/main" val="1779582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24200"/>
            <a:ext cx="8229600" cy="1143000"/>
          </a:xfrm>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fld id="{6648F646-B149-4E75-99AB-ABA201E1FEB1}" type="slidenum">
              <a:rPr lang="es-MX" smtClean="0">
                <a:solidFill>
                  <a:prstClr val="black">
                    <a:tint val="75000"/>
                  </a:prstClr>
                </a:solidFill>
              </a:rPr>
              <a:pPr/>
              <a:t>60</a:t>
            </a:fld>
            <a:endParaRPr lang="es-MX" dirty="0">
              <a:solidFill>
                <a:prstClr val="black">
                  <a:tint val="75000"/>
                </a:prstClr>
              </a:solidFill>
            </a:endParaRPr>
          </a:p>
        </p:txBody>
      </p:sp>
    </p:spTree>
    <p:extLst>
      <p:ext uri="{BB962C8B-B14F-4D97-AF65-F5344CB8AC3E}">
        <p14:creationId xmlns:p14="http://schemas.microsoft.com/office/powerpoint/2010/main" val="2760191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Contact the Speakers…</a:t>
            </a:r>
            <a:endParaRPr lang="en-US" dirty="0"/>
          </a:p>
        </p:txBody>
      </p:sp>
      <p:grpSp>
        <p:nvGrpSpPr>
          <p:cNvPr id="3" name="Group 2"/>
          <p:cNvGrpSpPr/>
          <p:nvPr/>
        </p:nvGrpSpPr>
        <p:grpSpPr>
          <a:xfrm>
            <a:off x="682776" y="1703747"/>
            <a:ext cx="3625572" cy="1384995"/>
            <a:chOff x="682776" y="1703748"/>
            <a:chExt cx="3625572" cy="1384995"/>
          </a:xfrm>
        </p:grpSpPr>
        <p:sp>
          <p:nvSpPr>
            <p:cNvPr id="4" name="TextBox 3"/>
            <p:cNvSpPr txBox="1"/>
            <p:nvPr/>
          </p:nvSpPr>
          <p:spPr>
            <a:xfrm>
              <a:off x="1793748" y="1703748"/>
              <a:ext cx="2514600" cy="1384995"/>
            </a:xfrm>
            <a:prstGeom prst="rect">
              <a:avLst/>
            </a:prstGeom>
            <a:noFill/>
          </p:spPr>
          <p:txBody>
            <a:bodyPr wrap="square" rtlCol="0">
              <a:spAutoFit/>
            </a:bodyPr>
            <a:lstStyle/>
            <a:p>
              <a:r>
                <a:rPr lang="en-US" sz="1200" b="1" dirty="0">
                  <a:solidFill>
                    <a:prstClr val="black"/>
                  </a:solidFill>
                </a:rPr>
                <a:t>Lauren R. Darden</a:t>
              </a:r>
            </a:p>
            <a:p>
              <a:r>
                <a:rPr lang="en-US" sz="1200" dirty="0">
                  <a:solidFill>
                    <a:prstClr val="black"/>
                  </a:solidFill>
                </a:rPr>
                <a:t>Wharton </a:t>
              </a:r>
              <a:r>
                <a:rPr lang="en-US" sz="1200" dirty="0" err="1">
                  <a:solidFill>
                    <a:prstClr val="black"/>
                  </a:solidFill>
                </a:rPr>
                <a:t>Aldhizer</a:t>
              </a:r>
              <a:r>
                <a:rPr lang="en-US" sz="1200" dirty="0">
                  <a:solidFill>
                    <a:prstClr val="black"/>
                  </a:solidFill>
                </a:rPr>
                <a:t> &amp; Weaver, PLC</a:t>
              </a:r>
            </a:p>
            <a:p>
              <a:r>
                <a:rPr lang="en-US" sz="1200" dirty="0">
                  <a:solidFill>
                    <a:prstClr val="black"/>
                  </a:solidFill>
                </a:rPr>
                <a:t>100 South Mason Street</a:t>
              </a:r>
            </a:p>
            <a:p>
              <a:r>
                <a:rPr lang="en-US" sz="1200" dirty="0">
                  <a:solidFill>
                    <a:prstClr val="black"/>
                  </a:solidFill>
                </a:rPr>
                <a:t>P.O. Box 20028</a:t>
              </a:r>
            </a:p>
            <a:p>
              <a:r>
                <a:rPr lang="en-US" sz="1200" dirty="0">
                  <a:solidFill>
                    <a:prstClr val="black"/>
                  </a:solidFill>
                </a:rPr>
                <a:t>Harrisonburg, VA 22801 </a:t>
              </a:r>
            </a:p>
            <a:p>
              <a:r>
                <a:rPr lang="en-US" sz="1200" dirty="0">
                  <a:solidFill>
                    <a:prstClr val="black"/>
                  </a:solidFill>
                </a:rPr>
                <a:t>Phone: 540.434.0316</a:t>
              </a:r>
            </a:p>
            <a:p>
              <a:r>
                <a:rPr lang="en-US" sz="1200" dirty="0">
                  <a:solidFill>
                    <a:prstClr val="black"/>
                  </a:solidFill>
                  <a:hlinkClick r:id="rId2"/>
                </a:rPr>
                <a:t>ldarden@wawlaw.com</a:t>
              </a:r>
              <a:r>
                <a:rPr lang="en-US" sz="1200" dirty="0">
                  <a:solidFill>
                    <a:prstClr val="black"/>
                  </a:solidFill>
                </a:rPr>
                <a:t> </a:t>
              </a: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2776" y="1772429"/>
              <a:ext cx="101741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5041142" y="1780227"/>
            <a:ext cx="3496936" cy="1210377"/>
            <a:chOff x="811412" y="1703748"/>
            <a:chExt cx="3496936" cy="1210377"/>
          </a:xfrm>
        </p:grpSpPr>
        <p:sp>
          <p:nvSpPr>
            <p:cNvPr id="10" name="TextBox 9"/>
            <p:cNvSpPr txBox="1"/>
            <p:nvPr/>
          </p:nvSpPr>
          <p:spPr>
            <a:xfrm>
              <a:off x="1793748" y="1703748"/>
              <a:ext cx="2514600" cy="1200329"/>
            </a:xfrm>
            <a:prstGeom prst="rect">
              <a:avLst/>
            </a:prstGeom>
            <a:noFill/>
          </p:spPr>
          <p:txBody>
            <a:bodyPr wrap="square" rtlCol="0">
              <a:spAutoFit/>
            </a:bodyPr>
            <a:lstStyle/>
            <a:p>
              <a:r>
                <a:rPr lang="en-US" sz="1200" b="1" dirty="0">
                  <a:solidFill>
                    <a:prstClr val="black"/>
                  </a:solidFill>
                </a:rPr>
                <a:t>Robert I. Gosseen</a:t>
              </a:r>
            </a:p>
            <a:p>
              <a:r>
                <a:rPr lang="en-US" sz="1200" dirty="0" err="1">
                  <a:solidFill>
                    <a:prstClr val="black"/>
                  </a:solidFill>
                </a:rPr>
                <a:t>Ganfer</a:t>
              </a:r>
              <a:r>
                <a:rPr lang="en-US" sz="1200" dirty="0">
                  <a:solidFill>
                    <a:prstClr val="black"/>
                  </a:solidFill>
                </a:rPr>
                <a:t> &amp; Shore, LLP</a:t>
              </a:r>
            </a:p>
            <a:p>
              <a:r>
                <a:rPr lang="en-US" sz="1200" dirty="0">
                  <a:solidFill>
                    <a:prstClr val="black"/>
                  </a:solidFill>
                </a:rPr>
                <a:t>360 Lexington Avenue, 14th Floor</a:t>
              </a:r>
            </a:p>
            <a:p>
              <a:r>
                <a:rPr lang="en-US" sz="1200" dirty="0">
                  <a:solidFill>
                    <a:prstClr val="black"/>
                  </a:solidFill>
                </a:rPr>
                <a:t>New York, NY 10017 </a:t>
              </a:r>
            </a:p>
            <a:p>
              <a:r>
                <a:rPr lang="en-US" sz="1200" dirty="0">
                  <a:solidFill>
                    <a:prstClr val="black"/>
                  </a:solidFill>
                </a:rPr>
                <a:t>Phone: 917.746.6796</a:t>
              </a:r>
            </a:p>
            <a:p>
              <a:r>
                <a:rPr lang="en-US" sz="1200" dirty="0">
                  <a:solidFill>
                    <a:prstClr val="black"/>
                  </a:solidFill>
                  <a:hlinkClick r:id="rId4"/>
                </a:rPr>
                <a:t>rgosseen@ganfershore.com</a:t>
              </a:r>
              <a:r>
                <a:rPr lang="en-US" sz="1200" dirty="0">
                  <a:solidFill>
                    <a:prstClr val="black"/>
                  </a:solidFill>
                </a:rPr>
                <a:t> </a:t>
              </a:r>
            </a:p>
          </p:txBody>
        </p:sp>
        <p:pic>
          <p:nvPicPr>
            <p:cNvPr id="11"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11412" y="1725405"/>
              <a:ext cx="826673"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682776" y="4029492"/>
            <a:ext cx="3617952" cy="1061236"/>
            <a:chOff x="690396" y="3886200"/>
            <a:chExt cx="3617952" cy="1061236"/>
          </a:xfrm>
        </p:grpSpPr>
        <p:sp>
          <p:nvSpPr>
            <p:cNvPr id="7" name="TextBox 6"/>
            <p:cNvSpPr txBox="1"/>
            <p:nvPr/>
          </p:nvSpPr>
          <p:spPr>
            <a:xfrm>
              <a:off x="1793748" y="3886200"/>
              <a:ext cx="2514600" cy="830997"/>
            </a:xfrm>
            <a:prstGeom prst="rect">
              <a:avLst/>
            </a:prstGeom>
            <a:noFill/>
          </p:spPr>
          <p:txBody>
            <a:bodyPr wrap="square" rtlCol="0">
              <a:spAutoFit/>
            </a:bodyPr>
            <a:lstStyle/>
            <a:p>
              <a:r>
                <a:rPr lang="en-US" sz="1200" b="1" dirty="0">
                  <a:solidFill>
                    <a:prstClr val="black"/>
                  </a:solidFill>
                </a:rPr>
                <a:t>Jennifer M. Hurley</a:t>
              </a:r>
            </a:p>
            <a:p>
              <a:r>
                <a:rPr lang="en-US" sz="1200" dirty="0">
                  <a:solidFill>
                    <a:prstClr val="black"/>
                  </a:solidFill>
                </a:rPr>
                <a:t>Lockheed Martin Aeronautics Company</a:t>
              </a:r>
            </a:p>
            <a:p>
              <a:r>
                <a:rPr lang="en-US" sz="1200" dirty="0">
                  <a:solidFill>
                    <a:prstClr val="black"/>
                  </a:solidFill>
                </a:rPr>
                <a:t>Fort Worth, TX</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96" y="3905667"/>
              <a:ext cx="1041769" cy="10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5041142" y="4002822"/>
            <a:ext cx="3649336" cy="1569660"/>
            <a:chOff x="5041142" y="3940914"/>
            <a:chExt cx="3649336" cy="1569660"/>
          </a:xfrm>
        </p:grpSpPr>
        <p:sp>
          <p:nvSpPr>
            <p:cNvPr id="14" name="TextBox 13"/>
            <p:cNvSpPr txBox="1"/>
            <p:nvPr/>
          </p:nvSpPr>
          <p:spPr>
            <a:xfrm>
              <a:off x="6175878" y="3940914"/>
              <a:ext cx="2514600" cy="1569660"/>
            </a:xfrm>
            <a:prstGeom prst="rect">
              <a:avLst/>
            </a:prstGeom>
            <a:noFill/>
          </p:spPr>
          <p:txBody>
            <a:bodyPr wrap="square" rtlCol="0">
              <a:spAutoFit/>
            </a:bodyPr>
            <a:lstStyle/>
            <a:p>
              <a:r>
                <a:rPr lang="en-US" sz="1200" b="1" dirty="0" err="1">
                  <a:solidFill>
                    <a:prstClr val="black"/>
                  </a:solidFill>
                </a:rPr>
                <a:t>Fco</a:t>
              </a:r>
              <a:r>
                <a:rPr lang="en-US" sz="1200" b="1" dirty="0">
                  <a:solidFill>
                    <a:prstClr val="black"/>
                  </a:solidFill>
                </a:rPr>
                <a:t>. J. Peña Valdés</a:t>
              </a:r>
            </a:p>
            <a:p>
              <a:r>
                <a:rPr lang="en-US" sz="1200" dirty="0" err="1">
                  <a:solidFill>
                    <a:prstClr val="black"/>
                  </a:solidFill>
                </a:rPr>
                <a:t>Cacheaux</a:t>
              </a:r>
              <a:r>
                <a:rPr lang="en-US" sz="1200" dirty="0">
                  <a:solidFill>
                    <a:prstClr val="black"/>
                  </a:solidFill>
                </a:rPr>
                <a:t> Cavazos &amp; Newton</a:t>
              </a:r>
            </a:p>
            <a:p>
              <a:r>
                <a:rPr lang="en-US" sz="1200" dirty="0">
                  <a:solidFill>
                    <a:prstClr val="black"/>
                  </a:solidFill>
                </a:rPr>
                <a:t>Torre </a:t>
              </a:r>
              <a:r>
                <a:rPr lang="en-US" sz="1200" dirty="0" err="1">
                  <a:solidFill>
                    <a:prstClr val="black"/>
                  </a:solidFill>
                </a:rPr>
                <a:t>Metrocorp</a:t>
              </a:r>
              <a:r>
                <a:rPr lang="en-US" sz="1200" dirty="0">
                  <a:solidFill>
                    <a:prstClr val="black"/>
                  </a:solidFill>
                </a:rPr>
                <a:t>, </a:t>
              </a:r>
              <a:r>
                <a:rPr lang="en-US" sz="1200" dirty="0" err="1">
                  <a:solidFill>
                    <a:prstClr val="black"/>
                  </a:solidFill>
                </a:rPr>
                <a:t>Avenida</a:t>
              </a:r>
              <a:r>
                <a:rPr lang="en-US" sz="1200" dirty="0">
                  <a:solidFill>
                    <a:prstClr val="black"/>
                  </a:solidFill>
                </a:rPr>
                <a:t> </a:t>
              </a:r>
              <a:r>
                <a:rPr lang="en-US" sz="1200" dirty="0" err="1">
                  <a:solidFill>
                    <a:prstClr val="black"/>
                  </a:solidFill>
                </a:rPr>
                <a:t>Tecamachalco</a:t>
              </a:r>
              <a:r>
                <a:rPr lang="en-US" sz="1200" dirty="0">
                  <a:solidFill>
                    <a:prstClr val="black"/>
                  </a:solidFill>
                </a:rPr>
                <a:t> No. 14-502</a:t>
              </a:r>
            </a:p>
            <a:p>
              <a:r>
                <a:rPr lang="en-US" sz="1200" dirty="0">
                  <a:solidFill>
                    <a:prstClr val="black"/>
                  </a:solidFill>
                </a:rPr>
                <a:t>Colonia Lomas de Chapultepec</a:t>
              </a:r>
            </a:p>
            <a:p>
              <a:r>
                <a:rPr lang="en-US" sz="1200" dirty="0">
                  <a:solidFill>
                    <a:prstClr val="black"/>
                  </a:solidFill>
                </a:rPr>
                <a:t>Mexico City, Mexico C.P. 11010 </a:t>
              </a:r>
            </a:p>
            <a:p>
              <a:r>
                <a:rPr lang="en-US" sz="1200" dirty="0">
                  <a:solidFill>
                    <a:prstClr val="black"/>
                  </a:solidFill>
                </a:rPr>
                <a:t>Phone: +52 55 5093 9700 </a:t>
              </a:r>
              <a:r>
                <a:rPr lang="en-US" sz="1200" dirty="0">
                  <a:solidFill>
                    <a:prstClr val="black"/>
                  </a:solidFill>
                  <a:hlinkClick r:id="rId7"/>
                </a:rPr>
                <a:t>fpena@ccn-law.com</a:t>
              </a:r>
              <a:r>
                <a:rPr lang="en-US" sz="1200" dirty="0">
                  <a:solidFill>
                    <a:prstClr val="black"/>
                  </a:solidFill>
                </a:rPr>
                <a:t> </a:t>
              </a: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1142" y="4002822"/>
              <a:ext cx="836652" cy="1254978"/>
            </a:xfrm>
            <a:prstGeom prst="rect">
              <a:avLst/>
            </a:prstGeom>
          </p:spPr>
        </p:pic>
      </p:grpSp>
    </p:spTree>
    <p:extLst>
      <p:ext uri="{BB962C8B-B14F-4D97-AF65-F5344CB8AC3E}">
        <p14:creationId xmlns:p14="http://schemas.microsoft.com/office/powerpoint/2010/main" val="2039788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Particularly Thorny Issues</a:t>
            </a:r>
            <a:endParaRPr lang="en-US" dirty="0"/>
          </a:p>
        </p:txBody>
      </p:sp>
      <p:sp>
        <p:nvSpPr>
          <p:cNvPr id="3" name="Content Placeholder 2"/>
          <p:cNvSpPr>
            <a:spLocks noGrp="1"/>
          </p:cNvSpPr>
          <p:nvPr>
            <p:ph idx="1"/>
          </p:nvPr>
        </p:nvSpPr>
        <p:spPr/>
        <p:txBody>
          <a:bodyPr/>
          <a:lstStyle/>
          <a:p>
            <a:pPr marL="114300" indent="0" algn="ctr">
              <a:buNone/>
            </a:pPr>
            <a:r>
              <a:rPr lang="en-US" dirty="0" smtClean="0"/>
              <a:t>“The death of common sense”</a:t>
            </a:r>
          </a:p>
          <a:p>
            <a:pPr marL="114300" indent="0" algn="ctr">
              <a:buNone/>
            </a:pPr>
            <a:endParaRPr lang="en-US" dirty="0" smtClean="0">
              <a:solidFill>
                <a:srgbClr val="244A58"/>
              </a:solidFill>
            </a:endParaRPr>
          </a:p>
          <a:p>
            <a:r>
              <a:rPr lang="en-US" dirty="0" smtClean="0">
                <a:solidFill>
                  <a:schemeClr val="accent2"/>
                </a:solidFill>
              </a:rPr>
              <a:t>Employee Standards of Conduct (e.g. respect, abuse, defamatory statements)</a:t>
            </a:r>
          </a:p>
          <a:p>
            <a:pPr marL="114300" indent="0">
              <a:buNone/>
            </a:pPr>
            <a:endParaRPr lang="en-US" dirty="0" smtClean="0">
              <a:solidFill>
                <a:schemeClr val="accent2"/>
              </a:solidFill>
            </a:endParaRPr>
          </a:p>
          <a:p>
            <a:r>
              <a:rPr lang="en-US" dirty="0" smtClean="0">
                <a:solidFill>
                  <a:schemeClr val="accent2"/>
                </a:solidFill>
              </a:rPr>
              <a:t>Respecting the Privacy of Others</a:t>
            </a:r>
          </a:p>
          <a:p>
            <a:pPr marL="114300" indent="0">
              <a:buNone/>
            </a:pPr>
            <a:endParaRPr lang="en-US" dirty="0" smtClean="0">
              <a:solidFill>
                <a:schemeClr val="accent2"/>
              </a:solidFill>
            </a:endParaRPr>
          </a:p>
          <a:p>
            <a:r>
              <a:rPr lang="en-US" dirty="0" smtClean="0">
                <a:solidFill>
                  <a:schemeClr val="accent2"/>
                </a:solidFill>
              </a:rPr>
              <a:t>Protecting Company Intellectual Property Rights and Confidential Information </a:t>
            </a:r>
          </a:p>
          <a:p>
            <a:endParaRPr lang="en-US" dirty="0" smtClean="0">
              <a:solidFill>
                <a:schemeClr val="accent2"/>
              </a:solidFill>
            </a:endParaRPr>
          </a:p>
          <a:p>
            <a:r>
              <a:rPr lang="en-US" dirty="0" smtClean="0">
                <a:solidFill>
                  <a:schemeClr val="accent2"/>
                </a:solidFill>
              </a:rPr>
              <a:t>Anti-harassment policies</a:t>
            </a:r>
          </a:p>
          <a:p>
            <a:endParaRPr lang="en-US" dirty="0" smtClean="0"/>
          </a:p>
          <a:p>
            <a:endParaRPr lang="en-US" dirty="0"/>
          </a:p>
        </p:txBody>
      </p:sp>
    </p:spTree>
    <p:extLst>
      <p:ext uri="{BB962C8B-B14F-4D97-AF65-F5344CB8AC3E}">
        <p14:creationId xmlns:p14="http://schemas.microsoft.com/office/powerpoint/2010/main" val="1477911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Comparison of </a:t>
            </a:r>
            <a:br>
              <a:rPr lang="en-US" dirty="0" smtClean="0"/>
            </a:br>
            <a:r>
              <a:rPr lang="en-US" dirty="0" smtClean="0"/>
              <a:t>Lawful vs. Unlawful</a:t>
            </a:r>
            <a:endParaRPr lang="en-US" dirty="0"/>
          </a:p>
        </p:txBody>
      </p:sp>
      <p:sp>
        <p:nvSpPr>
          <p:cNvPr id="3" name="Content Placeholder 2"/>
          <p:cNvSpPr>
            <a:spLocks noGrp="1"/>
          </p:cNvSpPr>
          <p:nvPr>
            <p:ph idx="1"/>
          </p:nvPr>
        </p:nvSpPr>
        <p:spPr/>
        <p:txBody>
          <a:bodyPr/>
          <a:lstStyle/>
          <a:p>
            <a:pPr marL="114300" indent="0">
              <a:buNone/>
            </a:pPr>
            <a:endParaRPr lang="en-US" i="1" dirty="0" smtClean="0"/>
          </a:p>
          <a:p>
            <a:pPr marL="114300" indent="0">
              <a:buNone/>
            </a:pPr>
            <a:endParaRPr lang="en-US" i="1" dirty="0"/>
          </a:p>
          <a:p>
            <a:pPr marL="114300" indent="0">
              <a:buNone/>
            </a:pPr>
            <a:endParaRPr lang="en-US" i="1" dirty="0" smtClean="0"/>
          </a:p>
          <a:p>
            <a:pPr marL="114300" indent="0">
              <a:buNone/>
            </a:pPr>
            <a:r>
              <a:rPr lang="en-US" sz="2800" i="1" dirty="0" smtClean="0"/>
              <a:t>Let’s look at some representative policies…</a:t>
            </a:r>
            <a:endParaRPr lang="en-US" sz="2800" i="1" dirty="0"/>
          </a:p>
        </p:txBody>
      </p:sp>
    </p:spTree>
    <p:extLst>
      <p:ext uri="{BB962C8B-B14F-4D97-AF65-F5344CB8AC3E}">
        <p14:creationId xmlns:p14="http://schemas.microsoft.com/office/powerpoint/2010/main" val="1785395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Potential Implications </a:t>
            </a:r>
            <a:br>
              <a:rPr lang="en-US" dirty="0" smtClean="0"/>
            </a:br>
            <a:r>
              <a:rPr lang="en-US" dirty="0" smtClean="0"/>
              <a:t>and Effects</a:t>
            </a:r>
            <a:endParaRPr lang="en-US" dirty="0"/>
          </a:p>
        </p:txBody>
      </p:sp>
      <p:sp>
        <p:nvSpPr>
          <p:cNvPr id="3" name="Content Placeholder 2"/>
          <p:cNvSpPr>
            <a:spLocks noGrp="1"/>
          </p:cNvSpPr>
          <p:nvPr>
            <p:ph idx="1"/>
          </p:nvPr>
        </p:nvSpPr>
        <p:spPr/>
        <p:txBody>
          <a:bodyPr>
            <a:normAutofit lnSpcReduction="10000"/>
          </a:bodyPr>
          <a:lstStyle/>
          <a:p>
            <a:r>
              <a:rPr lang="en-US" sz="2100" dirty="0" smtClean="0">
                <a:solidFill>
                  <a:schemeClr val="accent2"/>
                </a:solidFill>
              </a:rPr>
              <a:t>Employers’ desire for rules that will stick, which may have effects on denial of benefits of unemployment</a:t>
            </a:r>
          </a:p>
          <a:p>
            <a:endParaRPr lang="en-US" sz="2100" dirty="0" smtClean="0">
              <a:solidFill>
                <a:schemeClr val="accent2"/>
              </a:solidFill>
            </a:endParaRPr>
          </a:p>
          <a:p>
            <a:r>
              <a:rPr lang="en-US" sz="2100" dirty="0" smtClean="0">
                <a:solidFill>
                  <a:schemeClr val="accent2"/>
                </a:solidFill>
              </a:rPr>
              <a:t>More difficult to craft a lawful “less is more” handbook that is more likely to be read and observed by employees</a:t>
            </a:r>
          </a:p>
          <a:p>
            <a:pPr marL="114300" indent="0">
              <a:buNone/>
            </a:pPr>
            <a:endParaRPr lang="en-US" sz="2100" dirty="0" smtClean="0">
              <a:solidFill>
                <a:schemeClr val="accent2"/>
              </a:solidFill>
            </a:endParaRPr>
          </a:p>
          <a:p>
            <a:r>
              <a:rPr lang="en-US" sz="2100" dirty="0" smtClean="0">
                <a:solidFill>
                  <a:schemeClr val="accent2"/>
                </a:solidFill>
              </a:rPr>
              <a:t>Review policies and, where appropriate, include sufficiently specific examples or detail so that employees are not likely to construe them as having a chilling effect (e.g. define “confidential information” to include examples such as financial data, cost, and pricing information, business secrets, manufacturing processes or formulas)</a:t>
            </a:r>
          </a:p>
          <a:p>
            <a:pPr marL="114300" indent="0">
              <a:buNone/>
            </a:pPr>
            <a:endParaRPr lang="en-US" sz="2100" dirty="0" smtClean="0">
              <a:solidFill>
                <a:schemeClr val="accent2"/>
              </a:solidFill>
            </a:endParaRPr>
          </a:p>
          <a:p>
            <a:r>
              <a:rPr lang="en-US" sz="2100" dirty="0" smtClean="0">
                <a:solidFill>
                  <a:schemeClr val="accent2"/>
                </a:solidFill>
              </a:rPr>
              <a:t>Include specific assurances regarding Section 7 rights</a:t>
            </a:r>
            <a:endParaRPr lang="en-US" sz="2100" dirty="0">
              <a:solidFill>
                <a:schemeClr val="accent2"/>
              </a:solidFill>
            </a:endParaRPr>
          </a:p>
        </p:txBody>
      </p:sp>
    </p:spTree>
    <p:extLst>
      <p:ext uri="{BB962C8B-B14F-4D97-AF65-F5344CB8AC3E}">
        <p14:creationId xmlns:p14="http://schemas.microsoft.com/office/powerpoint/2010/main" val="73075499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P Presentati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4529</Words>
  <Application>Microsoft Office PowerPoint</Application>
  <PresentationFormat>On-screen Show (4:3)</PresentationFormat>
  <Paragraphs>478</Paragraphs>
  <Slides>61</Slides>
  <Notes>3</Notes>
  <HiddenSlides>0</HiddenSlides>
  <MMClips>0</MMClips>
  <ScaleCrop>false</ScaleCrop>
  <HeadingPairs>
    <vt:vector size="4" baseType="variant">
      <vt:variant>
        <vt:lpstr>Theme</vt:lpstr>
      </vt:variant>
      <vt:variant>
        <vt:i4>5</vt:i4>
      </vt:variant>
      <vt:variant>
        <vt:lpstr>Slide Titles</vt:lpstr>
      </vt:variant>
      <vt:variant>
        <vt:i4>61</vt:i4>
      </vt:variant>
    </vt:vector>
  </HeadingPairs>
  <TitlesOfParts>
    <vt:vector size="66" baseType="lpstr">
      <vt:lpstr>Office Theme</vt:lpstr>
      <vt:lpstr>Adjacency</vt:lpstr>
      <vt:lpstr>1_Office Theme</vt:lpstr>
      <vt:lpstr>2_Office Theme</vt:lpstr>
      <vt:lpstr>3_Office Theme</vt:lpstr>
      <vt:lpstr>Challenges of a U.S. Employer at Home and Abroad </vt:lpstr>
      <vt:lpstr>Speakers</vt:lpstr>
      <vt:lpstr>NLRB Employee Handbook Pitfalls for Employers and Pregnancy Discrimination Update  Lauren Darden, Esq. Wharton, Aldhizer and Weaver, PLC Harrisonburg, Virginia </vt:lpstr>
      <vt:lpstr>NLRB General Counsel Memo dated March 25, 2015</vt:lpstr>
      <vt:lpstr>Specific Types of Workplace Policies/Rules  Addressed</vt:lpstr>
      <vt:lpstr>Setting “Objective” Standards for an Employee’s Subjective View</vt:lpstr>
      <vt:lpstr>Some Particularly Thorny Issues</vt:lpstr>
      <vt:lpstr>Comparison of  Lawful vs. Unlawful</vt:lpstr>
      <vt:lpstr>Potential Implications  and Effects</vt:lpstr>
      <vt:lpstr>The EEOC, Young v. UPS and Pregnancy Discrimination </vt:lpstr>
      <vt:lpstr>What does it mean?</vt:lpstr>
      <vt:lpstr>The EEOC version 2014</vt:lpstr>
      <vt:lpstr>Young v. UPS</vt:lpstr>
      <vt:lpstr>The Parties Argued:</vt:lpstr>
      <vt:lpstr>The Supreme Court Held</vt:lpstr>
      <vt:lpstr>Employers should:</vt:lpstr>
      <vt:lpstr>Things to Watch: </vt:lpstr>
      <vt:lpstr>THE NLRB’S NEW DEFERRAL GUIDELINES PRESENT NEW CHALLENGES FOR EMPLOYERS</vt:lpstr>
      <vt:lpstr>The NLRB’s Long Standing Spielberg/Olin Post-Arbitral Deferral Standard </vt:lpstr>
      <vt:lpstr>The Long Standing Spielberg/Olin Post-Arbitral Deferral Standard (II)</vt:lpstr>
      <vt:lpstr>Benefits to Employers of the Long-Standing Spielberg/Olin Deferral Standards </vt:lpstr>
      <vt:lpstr>Babcock &amp; Wilcox “Revisits”  Spielberg/Olin </vt:lpstr>
      <vt:lpstr>Note: The New Standard Refers only to §8(a)(1) and §8(a)(3) Cases </vt:lpstr>
      <vt:lpstr>What Does Babcock &amp; Wilcox Change?</vt:lpstr>
      <vt:lpstr>Practical Issues (I)</vt:lpstr>
      <vt:lpstr>Practical Issues (II)</vt:lpstr>
      <vt:lpstr>Practical Issues (II) (Cont’d)</vt:lpstr>
      <vt:lpstr>Practical Issues (III)</vt:lpstr>
      <vt:lpstr>PowerPoint Presentation</vt:lpstr>
      <vt:lpstr>Consequences</vt:lpstr>
      <vt:lpstr>ISSUES</vt:lpstr>
      <vt:lpstr>Other Issues</vt:lpstr>
      <vt:lpstr>What Multi-National Employers  Need to Know About  Privacy Law and Why  Francisco J. Peña Valdés  Cacheaux, Cavazos &amp; Newton, LLP </vt:lpstr>
      <vt:lpstr>Differences for  U.S. vs. EU Employers        </vt:lpstr>
      <vt:lpstr>Sensitive Data</vt:lpstr>
      <vt:lpstr>Recent Changes under EU Directive</vt:lpstr>
      <vt:lpstr>Future of EU Privacy Law</vt:lpstr>
      <vt:lpstr>How will the GDPR Affect  Multinational Employers</vt:lpstr>
      <vt:lpstr>What is next for the Reform?</vt:lpstr>
      <vt:lpstr>Mexican Privacy Law Primer for Compliance  under Mexican Law</vt:lpstr>
      <vt:lpstr>Federal Law for the  Protection of Personal Data  in Possession of Third Parties</vt:lpstr>
      <vt:lpstr>Does This Affect My Company?</vt:lpstr>
      <vt:lpstr>Consent </vt:lpstr>
      <vt:lpstr>Third Party Transfers &amp; Exceptions</vt:lpstr>
      <vt:lpstr>What NOT to Do  as a Multinational Company</vt:lpstr>
      <vt:lpstr>Employer Liability in EU</vt:lpstr>
      <vt:lpstr>Flagrant Violations in EU</vt:lpstr>
      <vt:lpstr>Potential Changes in EU Reform</vt:lpstr>
      <vt:lpstr>Employer Compliance in Mexico</vt:lpstr>
      <vt:lpstr>Mexico Compliance Checks  &amp; Self-Regulation</vt:lpstr>
      <vt:lpstr>Sanctions in Mexico</vt:lpstr>
      <vt:lpstr>What is Happening  at Home?</vt:lpstr>
      <vt:lpstr>Home Depot</vt:lpstr>
      <vt:lpstr>Target</vt:lpstr>
      <vt:lpstr>Google Privacy Settlement </vt:lpstr>
      <vt:lpstr>AT&amp;T - FCC Privacy Settlement</vt:lpstr>
      <vt:lpstr>To Comply or Not Comply? </vt:lpstr>
      <vt:lpstr>Lessons</vt:lpstr>
      <vt:lpstr>Francisco J. Peña Valdés  Cacheaux, Cavazos &amp; Newton, LLP fpena@ccn-law.com www.ccn-law.com (956) 686-5833  </vt:lpstr>
      <vt:lpstr>QUESTIONS?</vt:lpstr>
      <vt:lpstr>To Contact the Speakers…</vt:lpstr>
    </vt:vector>
  </TitlesOfParts>
  <Company>Primerus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of a U.S. Employer at Home and Abroad </dc:title>
  <dc:creator>Chris Dawe</dc:creator>
  <cp:lastModifiedBy>Chris Dawe</cp:lastModifiedBy>
  <cp:revision>12</cp:revision>
  <dcterms:created xsi:type="dcterms:W3CDTF">2015-06-09T04:56:57Z</dcterms:created>
  <dcterms:modified xsi:type="dcterms:W3CDTF">2015-06-12T15:41:09Z</dcterms:modified>
</cp:coreProperties>
</file>