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1" r:id="rId7"/>
    <p:sldId id="263" r:id="rId8"/>
    <p:sldId id="267" r:id="rId9"/>
    <p:sldId id="274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60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0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7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6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3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8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1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4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85F0-C602-5D43-A95F-0C9E9160E5EB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A2081-33EC-0D42-A467-570B8C550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merus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Welcome!</a:t>
            </a:r>
            <a:endParaRPr lang="en-US" sz="8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28" y="4965700"/>
            <a:ext cx="4314786" cy="108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886644"/>
            <a:ext cx="1282700" cy="115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2300" y="2044700"/>
            <a:ext cx="779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The Seminar Will </a:t>
            </a:r>
          </a:p>
          <a:p>
            <a:pPr algn="ctr"/>
            <a:r>
              <a:rPr lang="en-US" sz="6000" dirty="0" smtClean="0"/>
              <a:t>Begin Shortly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70356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Questions?</a:t>
            </a:r>
            <a:endParaRPr lang="en-US" sz="6000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E4E4E"/>
                </a:solidFill>
              </a:rPr>
              <a:t>Fore more information about Primerus and today’s panelists, please visit </a:t>
            </a:r>
            <a:r>
              <a:rPr lang="en-US" dirty="0" smtClean="0">
                <a:hlinkClick r:id="rId2"/>
              </a:rPr>
              <a:t>www.primerus.com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1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3843"/>
            <a:ext cx="7772400" cy="1470025"/>
          </a:xfrm>
        </p:spPr>
        <p:txBody>
          <a:bodyPr>
            <a:noAutofit/>
          </a:bodyPr>
          <a:lstStyle/>
          <a:p>
            <a:r>
              <a:rPr lang="en-US" sz="5000" dirty="0" smtClean="0"/>
              <a:t>Cross Border Contract Pitfalls </a:t>
            </a:r>
            <a:br>
              <a:rPr lang="en-US" sz="5000" dirty="0" smtClean="0"/>
            </a:br>
            <a:r>
              <a:rPr lang="en-US" sz="5000" dirty="0" smtClean="0"/>
              <a:t>in the Asia Pacific Region</a:t>
            </a:r>
            <a:endParaRPr lang="en-US" sz="5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Today’s Moderator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>
              <a:solidFill>
                <a:srgbClr val="4E4E4E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4E4E4E"/>
                </a:solidFill>
              </a:rPr>
              <a:t>Caroline Berube – HJM Asia Law &amp; Co LLC (China/Singapore) </a:t>
            </a:r>
          </a:p>
          <a:p>
            <a:pPr marL="0" indent="0">
              <a:buNone/>
            </a:pPr>
            <a:endParaRPr lang="en-US" dirty="0" smtClean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Today’s Panelists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Yun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-Jae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Baek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Hanol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Law Offices (Seoul, South Korea)</a:t>
            </a:r>
          </a:p>
          <a:p>
            <a:pPr lvl="0">
              <a:buNone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None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Selwyn Black – Carroll &amp; O’Dea (Sydney, Australia)</a:t>
            </a:r>
          </a:p>
          <a:p>
            <a:pPr lvl="0">
              <a:buNone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None/>
            </a:pP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Atul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Seth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Associates (New Delhi, India) </a:t>
            </a:r>
          </a:p>
          <a:p>
            <a:pPr lvl="0">
              <a:buNone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None/>
            </a:pP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Yukako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Wagatsuma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Hayabusa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Asuka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Law Offices </a:t>
            </a:r>
          </a:p>
          <a:p>
            <a:pPr lvl="0">
              <a:buNone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(Tokyo, Japan)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Cross Border Contract Pitfalls: Management and Prevention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000" dirty="0" smtClean="0">
                <a:solidFill>
                  <a:srgbClr val="4E4E4E"/>
                </a:solidFill>
              </a:rPr>
              <a:t>Panel Discussion</a:t>
            </a:r>
          </a:p>
          <a:p>
            <a:pPr marL="742950" indent="-742950" algn="l">
              <a:buAutoNum type="alphaUcPeriod"/>
            </a:pPr>
            <a:r>
              <a:rPr lang="en-US" sz="4000" dirty="0" smtClean="0">
                <a:solidFill>
                  <a:srgbClr val="4E4E4E"/>
                </a:solidFill>
              </a:rPr>
              <a:t>Contracts Validity and Entering Into Contracts</a:t>
            </a:r>
          </a:p>
          <a:p>
            <a:pPr marL="742950" indent="-742950" algn="l">
              <a:buAutoNum type="alphaUcPeriod"/>
            </a:pPr>
            <a:r>
              <a:rPr lang="en-US" sz="4000" dirty="0" smtClean="0">
                <a:solidFill>
                  <a:srgbClr val="4E4E4E"/>
                </a:solidFill>
              </a:rPr>
              <a:t>Foreign Investments and Cross-border Transactions</a:t>
            </a:r>
          </a:p>
          <a:p>
            <a:pPr marL="742950" indent="-742950" algn="l">
              <a:buAutoNum type="alphaUcPeriod"/>
            </a:pPr>
            <a:r>
              <a:rPr lang="en-US" sz="4000" dirty="0" smtClean="0">
                <a:solidFill>
                  <a:srgbClr val="4E4E4E"/>
                </a:solidFill>
              </a:rPr>
              <a:t>Contracts Related to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5023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A. Contracts Validity and </a:t>
            </a:r>
            <a:br>
              <a:rPr lang="en-US" b="1" dirty="0" smtClean="0"/>
            </a:br>
            <a:r>
              <a:rPr lang="en-US" b="1" dirty="0" smtClean="0"/>
              <a:t>Entering Into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59800" cy="4813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E4E4E"/>
                </a:solidFill>
              </a:rPr>
              <a:t>Signatories/Forms of contract </a:t>
            </a:r>
            <a:endParaRPr lang="en-US" dirty="0" smtClean="0">
              <a:solidFill>
                <a:srgbClr val="4E4E4E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4E4E4E"/>
                </a:solidFill>
              </a:rPr>
              <a:t>1</a:t>
            </a:r>
            <a:r>
              <a:rPr lang="en-US" sz="2400" dirty="0" smtClean="0">
                <a:solidFill>
                  <a:srgbClr val="4E4E4E"/>
                </a:solidFill>
              </a:rPr>
              <a:t>. </a:t>
            </a:r>
            <a:r>
              <a:rPr lang="en-US" sz="2600" dirty="0" smtClean="0">
                <a:solidFill>
                  <a:srgbClr val="4E4E4E"/>
                </a:solidFill>
              </a:rPr>
              <a:t>	Formal requirements (Signatures</a:t>
            </a:r>
            <a:r>
              <a:rPr lang="en-US" sz="2600" dirty="0">
                <a:solidFill>
                  <a:srgbClr val="4E4E4E"/>
                </a:solidFill>
              </a:rPr>
              <a:t>,</a:t>
            </a:r>
            <a:r>
              <a:rPr lang="en-US" sz="2600" dirty="0" smtClean="0">
                <a:solidFill>
                  <a:srgbClr val="4E4E4E"/>
                </a:solidFill>
              </a:rPr>
              <a:t> </a:t>
            </a:r>
            <a:r>
              <a:rPr lang="en-US" sz="2600" dirty="0" err="1" smtClean="0">
                <a:solidFill>
                  <a:srgbClr val="4E4E4E"/>
                </a:solidFill>
              </a:rPr>
              <a:t>Notarisation</a:t>
            </a:r>
            <a:r>
              <a:rPr lang="en-US" sz="2600" dirty="0">
                <a:solidFill>
                  <a:srgbClr val="4E4E4E"/>
                </a:solidFill>
              </a:rPr>
              <a:t>,</a:t>
            </a:r>
            <a:r>
              <a:rPr lang="en-US" sz="2600" dirty="0" smtClean="0">
                <a:solidFill>
                  <a:srgbClr val="4E4E4E"/>
                </a:solidFill>
              </a:rPr>
              <a:t> Seal, Who can sign, etc.)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rgbClr val="4E4E4E"/>
                </a:solidFill>
              </a:rPr>
              <a:t>2. Assessing your local partner (Company registration number, Business </a:t>
            </a:r>
            <a:r>
              <a:rPr lang="en-US" sz="2600" dirty="0" err="1" smtClean="0">
                <a:solidFill>
                  <a:srgbClr val="4E4E4E"/>
                </a:solidFill>
              </a:rPr>
              <a:t>licence</a:t>
            </a:r>
            <a:r>
              <a:rPr lang="en-US" sz="2600" dirty="0" smtClean="0">
                <a:solidFill>
                  <a:srgbClr val="4E4E4E"/>
                </a:solidFill>
              </a:rPr>
              <a:t>/Certificate of incorporation/Resolution /Power of attorney)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rgbClr val="4E4E4E"/>
                </a:solidFill>
              </a:rPr>
              <a:t>3. Good faith/Apparent/Actual authority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rgbClr val="4E4E4E"/>
                </a:solidFill>
              </a:rPr>
              <a:t>4. Cultural Rites typical to your country?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rgbClr val="4E4E4E"/>
                </a:solidFill>
              </a:rPr>
              <a:t>5. Governing law requirements (Requirements varying depending on contracts, culture acceptance of foreign governing law by local partner, etc.) </a:t>
            </a:r>
          </a:p>
          <a:p>
            <a:pPr marL="457200" lvl="1" indent="0">
              <a:buNone/>
            </a:pPr>
            <a:endParaRPr lang="en-US" sz="2600" dirty="0" smtClean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A. Contracts Validity and </a:t>
            </a:r>
            <a:br>
              <a:rPr lang="en-US" b="1" dirty="0" smtClean="0"/>
            </a:br>
            <a:r>
              <a:rPr lang="en-US" b="1" dirty="0" smtClean="0"/>
              <a:t>Entering Into Contracts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457200" y="1600200"/>
            <a:ext cx="84201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4E4E4E"/>
                </a:solidFill>
              </a:rPr>
              <a:t>6. Arbitration </a:t>
            </a:r>
            <a:r>
              <a:rPr lang="en-US" dirty="0">
                <a:solidFill>
                  <a:srgbClr val="4E4E4E"/>
                </a:solidFill>
              </a:rPr>
              <a:t>vs court proceeding (foreign or </a:t>
            </a:r>
            <a:r>
              <a:rPr lang="en-US" dirty="0" smtClean="0">
                <a:solidFill>
                  <a:srgbClr val="4E4E4E"/>
                </a:solidFill>
              </a:rPr>
              <a:t>local)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E4E4E"/>
                </a:solidFill>
              </a:rPr>
              <a:t>-Common </a:t>
            </a:r>
            <a:r>
              <a:rPr lang="en-US" dirty="0">
                <a:solidFill>
                  <a:srgbClr val="4E4E4E"/>
                </a:solidFill>
              </a:rPr>
              <a:t>arbitration commission used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E4E4E"/>
                </a:solidFill>
              </a:rPr>
              <a:t>-Venue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E4E4E"/>
                </a:solidFill>
              </a:rPr>
              <a:t>-Recognition </a:t>
            </a:r>
            <a:r>
              <a:rPr lang="en-US" dirty="0">
                <a:solidFill>
                  <a:srgbClr val="4E4E4E"/>
                </a:solidFill>
              </a:rPr>
              <a:t>of foreign judgment/arbitration </a:t>
            </a:r>
            <a:r>
              <a:rPr lang="en-US" dirty="0" smtClean="0">
                <a:solidFill>
                  <a:srgbClr val="4E4E4E"/>
                </a:solidFill>
              </a:rPr>
              <a:t>award </a:t>
            </a:r>
            <a:r>
              <a:rPr lang="en-US" dirty="0">
                <a:solidFill>
                  <a:srgbClr val="4E4E4E"/>
                </a:solidFill>
              </a:rPr>
              <a:t>(NY Convention signatory</a:t>
            </a:r>
            <a:r>
              <a:rPr lang="en-US" dirty="0" smtClean="0">
                <a:solidFill>
                  <a:srgbClr val="4E4E4E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E4E4E"/>
                </a:solidFill>
              </a:rPr>
              <a:t>-Time of legal proceedings and enforcement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E4E4E"/>
                </a:solidFill>
              </a:rPr>
              <a:t>-Costs and languages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E4E4E"/>
                </a:solidFill>
              </a:rPr>
              <a:t> 7. Language (Local language requirement/Prevailing version, etc.)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E4E4E"/>
                </a:solidFill>
              </a:rPr>
              <a:t>8. Validity of a Letter of Intent (Binding?) </a:t>
            </a:r>
            <a:endParaRPr lang="en-US" dirty="0">
              <a:solidFill>
                <a:srgbClr val="4E4E4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6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B. Foreign Investments</a:t>
            </a:r>
            <a:r>
              <a:rPr lang="en-US" b="1" dirty="0"/>
              <a:t> </a:t>
            </a:r>
            <a:r>
              <a:rPr lang="en-US" b="1" dirty="0" smtClean="0"/>
              <a:t>and </a:t>
            </a:r>
            <a:br>
              <a:rPr lang="en-US" b="1" dirty="0" smtClean="0"/>
            </a:br>
            <a:r>
              <a:rPr lang="en-US" b="1" dirty="0" smtClean="0"/>
              <a:t>Cross</a:t>
            </a:r>
            <a:r>
              <a:rPr lang="en-US" b="1" dirty="0"/>
              <a:t>-border </a:t>
            </a:r>
            <a:r>
              <a:rPr lang="en-US" b="1" dirty="0" smtClean="0"/>
              <a:t>Contracts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479800"/>
          </a:xfrm>
        </p:spPr>
        <p:txBody>
          <a:bodyPr>
            <a:normAutofit fontScale="92500"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Restrictions for foreign investors (industries/sectors)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Repatriation of Profits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M&amp;A transaction (</a:t>
            </a:r>
            <a:r>
              <a:rPr lang="en-US" dirty="0" err="1" smtClean="0">
                <a:solidFill>
                  <a:srgbClr val="4E4E4E"/>
                </a:solidFill>
              </a:rPr>
              <a:t>labour</a:t>
            </a:r>
            <a:r>
              <a:rPr lang="en-US" dirty="0" smtClean="0">
                <a:solidFill>
                  <a:srgbClr val="4E4E4E"/>
                </a:solidFill>
              </a:rPr>
              <a:t> law issues)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Anti-Monopoly regime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Corruption?</a:t>
            </a:r>
          </a:p>
        </p:txBody>
      </p:sp>
    </p:spTree>
    <p:extLst>
      <p:ext uri="{BB962C8B-B14F-4D97-AF65-F5344CB8AC3E}">
        <p14:creationId xmlns:p14="http://schemas.microsoft.com/office/powerpoint/2010/main" val="78399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b="1" dirty="0" smtClean="0"/>
              <a:t>C. Contracts Related </a:t>
            </a:r>
            <a:r>
              <a:rPr lang="en-US" b="1" dirty="0"/>
              <a:t>to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Intellectual </a:t>
            </a:r>
            <a:r>
              <a:rPr lang="en-US" b="1" dirty="0"/>
              <a:t>Property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772400" cy="381000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Process of trademark registration (color, duration of protection, timeframe for application, etc.)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Process of patent registration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Madrid Convention, Classification of Nice, PCT (signatories)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Trademark and/or patent licensing (registration requirements, etc)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4E4E4E"/>
                </a:solidFill>
              </a:rPr>
              <a:t>IP enforcement : myth or reality</a:t>
            </a:r>
          </a:p>
          <a:p>
            <a:pPr marL="514350" indent="-514350" algn="l"/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6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272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Welcome!</vt:lpstr>
      <vt:lpstr>Cross Border Contract Pitfalls  in the Asia Pacific Region</vt:lpstr>
      <vt:lpstr>Today’s Moderator</vt:lpstr>
      <vt:lpstr>Today’s Panelists</vt:lpstr>
      <vt:lpstr>Cross Border Contract Pitfalls: Management and Prevention</vt:lpstr>
      <vt:lpstr>A. Contracts Validity and  Entering Into Contracts</vt:lpstr>
      <vt:lpstr>A. Contracts Validity and  Entering Into Contracts</vt:lpstr>
      <vt:lpstr>B. Foreign Investments and  Cross-border Contracts</vt:lpstr>
      <vt:lpstr>C. Contracts Related to  Intellectual Property</vt:lpstr>
      <vt:lpstr>Questions?</vt:lpstr>
    </vt:vector>
  </TitlesOfParts>
  <Company>Primerus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this AmCham Spotlight Session</dc:title>
  <dc:creator>Vanessa Crocetto</dc:creator>
  <cp:lastModifiedBy>Angie Lambertson</cp:lastModifiedBy>
  <cp:revision>25</cp:revision>
  <dcterms:created xsi:type="dcterms:W3CDTF">2014-03-05T23:01:52Z</dcterms:created>
  <dcterms:modified xsi:type="dcterms:W3CDTF">2015-04-07T14:49:25Z</dcterms:modified>
</cp:coreProperties>
</file>